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8"/>
  </p:notesMasterIdLst>
  <p:handoutMasterIdLst>
    <p:handoutMasterId r:id="rId29"/>
  </p:handoutMasterIdLst>
  <p:sldIdLst>
    <p:sldId id="1509" r:id="rId5"/>
    <p:sldId id="1510" r:id="rId6"/>
    <p:sldId id="1511" r:id="rId7"/>
    <p:sldId id="1512" r:id="rId8"/>
    <p:sldId id="1513" r:id="rId9"/>
    <p:sldId id="1514" r:id="rId10"/>
    <p:sldId id="1515" r:id="rId11"/>
    <p:sldId id="1516" r:id="rId12"/>
    <p:sldId id="1517" r:id="rId13"/>
    <p:sldId id="1533" r:id="rId14"/>
    <p:sldId id="1534" r:id="rId15"/>
    <p:sldId id="1518" r:id="rId16"/>
    <p:sldId id="1519" r:id="rId17"/>
    <p:sldId id="1520" r:id="rId18"/>
    <p:sldId id="1521" r:id="rId19"/>
    <p:sldId id="1527" r:id="rId20"/>
    <p:sldId id="1530" r:id="rId21"/>
    <p:sldId id="1529" r:id="rId22"/>
    <p:sldId id="1524" r:id="rId23"/>
    <p:sldId id="1526" r:id="rId24"/>
    <p:sldId id="1537" r:id="rId25"/>
    <p:sldId id="1532" r:id="rId26"/>
    <p:sldId id="1536"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509"/>
            <p14:sldId id="1510"/>
            <p14:sldId id="1511"/>
            <p14:sldId id="1512"/>
            <p14:sldId id="1513"/>
            <p14:sldId id="1514"/>
            <p14:sldId id="1515"/>
            <p14:sldId id="1516"/>
            <p14:sldId id="1517"/>
            <p14:sldId id="1533"/>
            <p14:sldId id="1534"/>
            <p14:sldId id="1518"/>
            <p14:sldId id="1519"/>
            <p14:sldId id="1520"/>
            <p14:sldId id="1521"/>
            <p14:sldId id="1527"/>
            <p14:sldId id="1530"/>
            <p14:sldId id="1529"/>
            <p14:sldId id="1524"/>
            <p14:sldId id="1526"/>
            <p14:sldId id="1537"/>
            <p14:sldId id="1532"/>
            <p14:sldId id="1536"/>
          </p14:sldIdLst>
        </p14:section>
        <p14:section name="Required TechEd Slides" id="{26AC01F7-B32B-44E9-BE5B-D21B17F99D2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A00"/>
    <a:srgbClr val="B4009E"/>
    <a:srgbClr val="663300"/>
    <a:srgbClr val="00BCF2"/>
    <a:srgbClr val="FFFFFF"/>
    <a:srgbClr val="68217A"/>
    <a:srgbClr val="009E49"/>
    <a:srgbClr val="0072C6"/>
    <a:srgbClr val="002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4" autoAdjust="0"/>
    <p:restoredTop sz="95730" autoAdjust="0"/>
  </p:normalViewPr>
  <p:slideViewPr>
    <p:cSldViewPr snapToObjects="1">
      <p:cViewPr varScale="1">
        <p:scale>
          <a:sx n="65" d="100"/>
          <a:sy n="65" d="100"/>
        </p:scale>
        <p:origin x="38" y="91"/>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90" d="100"/>
        <a:sy n="90"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6/19/2014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6/19/2014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6/19/2014 9:42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07049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6/19/2014 9:42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70250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96689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61381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280983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7" y="2133214"/>
            <a:ext cx="6781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18624168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2279317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416416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7751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41993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67409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39734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1074525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7817071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2882602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491963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276634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75564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190279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92633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93126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59523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57027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19786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5633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05647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387308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7" y="2133214"/>
            <a:ext cx="6781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746057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12387044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99375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7" y="2133214"/>
            <a:ext cx="6781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637712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57288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31921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48187767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61384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511795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338573251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DA01797D-DD9E-43C7-AB7C-0252F5F53AAB}" type="datetimeFigureOut">
              <a:rPr lang="en-US" smtClean="0"/>
              <a:t>6/19/2014</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C95F35DA-CD2C-4317-99F9-6CAF65873E97}" type="slidenum">
              <a:rPr lang="en-US" smtClean="0"/>
              <a:t>‹#›</a:t>
            </a:fld>
            <a:endParaRPr lang="en-US"/>
          </a:p>
        </p:txBody>
      </p:sp>
    </p:spTree>
    <p:extLst>
      <p:ext uri="{BB962C8B-B14F-4D97-AF65-F5344CB8AC3E}">
        <p14:creationId xmlns:p14="http://schemas.microsoft.com/office/powerpoint/2010/main" val="10149271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8188" y="1476623"/>
            <a:ext cx="11400103" cy="2351400"/>
          </a:xfrm>
        </p:spPr>
        <p:txBody>
          <a:bodyPr/>
          <a:lstStyle>
            <a:lvl2pPr>
              <a:defRPr lang="en-US" sz="2856" b="0" kern="1200" dirty="0" smtClean="0">
                <a:solidFill>
                  <a:schemeClr val="tx1"/>
                </a:solidFill>
                <a:effectLst>
                  <a:outerShdw blurRad="38100" dist="38100" dir="2700000" algn="tl">
                    <a:srgbClr val="000000">
                      <a:alpha val="43137"/>
                    </a:srgbClr>
                  </a:outerShdw>
                </a:effectLst>
                <a:latin typeface="+mn-lt"/>
                <a:ea typeface="+mn-ea"/>
                <a:cs typeface="+mn-cs"/>
              </a:defRPr>
            </a:lvl2pPr>
          </a:lstStyle>
          <a:p>
            <a:pPr lvl="0"/>
            <a:r>
              <a:rPr lang="en-US" dirty="0" smtClean="0"/>
              <a:t>Click to edit Master text styles</a:t>
            </a:r>
          </a:p>
          <a:p>
            <a:pPr marL="932418" lvl="1" indent="-404695" algn="l" defTabSz="932380" rtl="0" eaLnBrk="1" fontAlgn="base" latinLnBrk="0" hangingPunct="1">
              <a:lnSpc>
                <a:spcPct val="90000"/>
              </a:lnSpc>
              <a:spcBef>
                <a:spcPct val="20000"/>
              </a:spcBef>
              <a:spcAft>
                <a:spcPct val="0"/>
              </a:spcAft>
              <a:buClr>
                <a:schemeClr val="tx2"/>
              </a:buClr>
              <a:buSzPct val="85000"/>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8359119"/>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6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9" r:id="rId32"/>
    <p:sldLayoutId id="2147484280" r:id="rId33"/>
    <p:sldLayoutId id="2147484281" r:id="rId34"/>
    <p:sldLayoutId id="2147484282" r:id="rId35"/>
    <p:sldLayoutId id="2147484283" r:id="rId36"/>
    <p:sldLayoutId id="2147484284" r:id="rId37"/>
    <p:sldLayoutId id="2147484285" r:id="rId38"/>
    <p:sldLayoutId id="2147484286" r:id="rId39"/>
    <p:sldLayoutId id="2147484287" r:id="rId40"/>
    <p:sldLayoutId id="2147484288" r:id="rId41"/>
    <p:sldLayoutId id="2147484289" r:id="rId42"/>
    <p:sldLayoutId id="2147484290" r:id="rId43"/>
    <p:sldLayoutId id="2147484291" r:id="rId44"/>
    <p:sldLayoutId id="2147484292" r:id="rId45"/>
    <p:sldLayoutId id="2147484293" r:id="rId46"/>
    <p:sldLayoutId id="2147484294" r:id="rId47"/>
    <p:sldLayoutId id="2147484295" r:id="rId48"/>
    <p:sldLayoutId id="2147484296" r:id="rId49"/>
    <p:sldLayoutId id="2147484297" r:id="rId50"/>
    <p:sldLayoutId id="2147484298" r:id="rId51"/>
    <p:sldLayoutId id="2147484299" r:id="rId52"/>
    <p:sldLayoutId id="2147484300" r:id="rId53"/>
    <p:sldLayoutId id="2147484304" r:id="rId54"/>
    <p:sldLayoutId id="2147484305" r:id="rId55"/>
    <p:sldLayoutId id="2147484306" r:id="rId56"/>
    <p:sldLayoutId id="2147484325" r:id="rId57"/>
    <p:sldLayoutId id="2147484326" r:id="rId58"/>
    <p:sldLayoutId id="2147484327" r:id="rId59"/>
    <p:sldLayoutId id="2147484328" r:id="rId60"/>
    <p:sldLayoutId id="2147484329" r:id="rId61"/>
    <p:sldLayoutId id="2147484330" r:id="rId62"/>
    <p:sldLayoutId id="2147484331" r:id="rId63"/>
    <p:sldLayoutId id="2147484332" r:id="rId64"/>
    <p:sldLayoutId id="2147484333" r:id="rId6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State Configuration and Windows </a:t>
            </a:r>
            <a:endParaRPr lang="en-US" dirty="0"/>
          </a:p>
        </p:txBody>
      </p:sp>
      <p:sp>
        <p:nvSpPr>
          <p:cNvPr id="3" name="Subtitle 2"/>
          <p:cNvSpPr>
            <a:spLocks noGrp="1"/>
          </p:cNvSpPr>
          <p:nvPr>
            <p:ph type="body" sz="quarter" idx="14"/>
          </p:nvPr>
        </p:nvSpPr>
        <p:spPr>
          <a:xfrm>
            <a:off x="274638" y="4609784"/>
            <a:ext cx="6400800" cy="1554478"/>
          </a:xfrm>
        </p:spPr>
        <p:txBody>
          <a:bodyPr>
            <a:normAutofit/>
          </a:bodyPr>
          <a:lstStyle/>
          <a:p>
            <a:r>
              <a:rPr lang="en-US" dirty="0" smtClean="0"/>
              <a:t>Jeffrey Snover @</a:t>
            </a:r>
            <a:r>
              <a:rPr lang="en-US" dirty="0" err="1" smtClean="0"/>
              <a:t>jsnover</a:t>
            </a:r>
            <a:endParaRPr lang="en-US" dirty="0"/>
          </a:p>
          <a:p>
            <a:r>
              <a:rPr lang="en-US" dirty="0" smtClean="0"/>
              <a:t>Microsoft Distinguished Engineer</a:t>
            </a:r>
          </a:p>
          <a:p>
            <a:endParaRPr lang="en-US" dirty="0"/>
          </a:p>
        </p:txBody>
      </p:sp>
    </p:spTree>
    <p:extLst>
      <p:ext uri="{BB962C8B-B14F-4D97-AF65-F5344CB8AC3E}">
        <p14:creationId xmlns:p14="http://schemas.microsoft.com/office/powerpoint/2010/main" val="2214908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2092881"/>
          </a:xfrm>
        </p:spPr>
        <p:txBody>
          <a:bodyPr/>
          <a:lstStyle/>
          <a:p>
            <a:r>
              <a:rPr lang="en-US" dirty="0" err="1" smtClean="0"/>
              <a:t>awk</a:t>
            </a:r>
            <a:r>
              <a:rPr lang="en-US" dirty="0" smtClean="0"/>
              <a:t>  didn’t work against WMI</a:t>
            </a:r>
          </a:p>
          <a:p>
            <a:r>
              <a:rPr lang="en-US" dirty="0" err="1" smtClean="0"/>
              <a:t>grep</a:t>
            </a:r>
            <a:r>
              <a:rPr lang="en-US" dirty="0" smtClean="0"/>
              <a:t> didn’t work against Active Directory</a:t>
            </a:r>
          </a:p>
          <a:p>
            <a:r>
              <a:rPr lang="en-US" dirty="0" err="1" smtClean="0"/>
              <a:t>sed</a:t>
            </a:r>
            <a:r>
              <a:rPr lang="en-US" dirty="0" smtClean="0"/>
              <a:t>   didn’t work against Registry</a:t>
            </a:r>
          </a:p>
        </p:txBody>
      </p:sp>
      <p:sp>
        <p:nvSpPr>
          <p:cNvPr id="2" name="Title 1"/>
          <p:cNvSpPr>
            <a:spLocks noGrp="1"/>
          </p:cNvSpPr>
          <p:nvPr>
            <p:ph type="title"/>
          </p:nvPr>
        </p:nvSpPr>
        <p:spPr/>
        <p:txBody>
          <a:bodyPr/>
          <a:lstStyle/>
          <a:p>
            <a:r>
              <a:rPr lang="en-US" smtClean="0"/>
              <a:t>Windows is an API-oriented OS</a:t>
            </a:r>
            <a:endParaRPr lang="en-US" dirty="0"/>
          </a:p>
        </p:txBody>
      </p:sp>
    </p:spTree>
    <p:extLst>
      <p:ext uri="{BB962C8B-B14F-4D97-AF65-F5344CB8AC3E}">
        <p14:creationId xmlns:p14="http://schemas.microsoft.com/office/powerpoint/2010/main" val="3468730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84469"/>
          </a:xfrm>
        </p:spPr>
        <p:txBody>
          <a:bodyPr/>
          <a:lstStyle/>
          <a:p>
            <a:r>
              <a:rPr lang="en-US" dirty="0" smtClean="0"/>
              <a:t>I spent $4,080,000 on CLIs </a:t>
            </a:r>
          </a:p>
          <a:p>
            <a:r>
              <a:rPr lang="en-US" dirty="0" smtClean="0"/>
              <a:t>$4,000,000 got me 60 commands – a tiny fraction</a:t>
            </a:r>
          </a:p>
          <a:p>
            <a:r>
              <a:rPr lang="en-US" dirty="0" smtClean="0"/>
              <a:t>$60,000 got me WMIC – metadata driven </a:t>
            </a:r>
            <a:r>
              <a:rPr lang="en-US" dirty="0" smtClean="0"/>
              <a:t>CLI to drive the WMI </a:t>
            </a:r>
            <a:r>
              <a:rPr lang="en-US" dirty="0" err="1" smtClean="0"/>
              <a:t>api</a:t>
            </a:r>
            <a:endParaRPr lang="en-US" dirty="0" smtClean="0"/>
          </a:p>
          <a:p>
            <a:r>
              <a:rPr lang="en-US" dirty="0" smtClean="0"/>
              <a:t>My Christmas vacation got me 72 WMIC commands</a:t>
            </a:r>
          </a:p>
          <a:p>
            <a:r>
              <a:rPr lang="en-US" dirty="0" smtClean="0"/>
              <a:t>$20,000 got me enhancements to the WMI engine</a:t>
            </a:r>
          </a:p>
          <a:p>
            <a:pPr lvl="1"/>
            <a:r>
              <a:rPr lang="en-US" dirty="0" smtClean="0"/>
              <a:t>And a fantastic insight about how to manage an API oriented OS</a:t>
            </a:r>
          </a:p>
          <a:p>
            <a:endParaRPr lang="en-US" dirty="0"/>
          </a:p>
        </p:txBody>
      </p:sp>
      <p:sp>
        <p:nvSpPr>
          <p:cNvPr id="3" name="Title 2"/>
          <p:cNvSpPr>
            <a:spLocks noGrp="1"/>
          </p:cNvSpPr>
          <p:nvPr>
            <p:ph type="title"/>
          </p:nvPr>
        </p:nvSpPr>
        <p:spPr/>
        <p:txBody>
          <a:bodyPr/>
          <a:lstStyle/>
          <a:p>
            <a:r>
              <a:rPr lang="en-US" dirty="0" smtClean="0"/>
              <a:t>Next Step</a:t>
            </a:r>
            <a:endParaRPr lang="en-US" dirty="0"/>
          </a:p>
        </p:txBody>
      </p:sp>
    </p:spTree>
    <p:extLst>
      <p:ext uri="{BB962C8B-B14F-4D97-AF65-F5344CB8AC3E}">
        <p14:creationId xmlns:p14="http://schemas.microsoft.com/office/powerpoint/2010/main" val="2698707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4678204"/>
          </a:xfrm>
        </p:spPr>
        <p:txBody>
          <a:bodyPr/>
          <a:lstStyle/>
          <a:p>
            <a:r>
              <a:rPr lang="en-US" dirty="0" smtClean="0"/>
              <a:t>Unix-style document </a:t>
            </a:r>
            <a:r>
              <a:rPr lang="en-US" dirty="0" smtClean="0"/>
              <a:t>manipulation tools don’t work managing </a:t>
            </a:r>
            <a:r>
              <a:rPr lang="en-US" dirty="0" smtClean="0"/>
              <a:t>Windows</a:t>
            </a:r>
          </a:p>
          <a:p>
            <a:pPr lvl="1"/>
            <a:r>
              <a:rPr lang="en-US" dirty="0" smtClean="0"/>
              <a:t>IIS provides false hope to newcomers</a:t>
            </a:r>
            <a:endParaRPr lang="en-US" dirty="0" smtClean="0"/>
          </a:p>
          <a:p>
            <a:r>
              <a:rPr lang="en-US" dirty="0" smtClean="0"/>
              <a:t>We needed to invent PowerShell</a:t>
            </a:r>
          </a:p>
          <a:p>
            <a:pPr lvl="1"/>
            <a:r>
              <a:rPr lang="en-US" dirty="0" smtClean="0"/>
              <a:t>Bruce Payette’s book “PowerShell In Action” provides lots of details</a:t>
            </a:r>
          </a:p>
          <a:p>
            <a:r>
              <a:rPr lang="en-US" dirty="0" smtClean="0"/>
              <a:t>Monad </a:t>
            </a:r>
            <a:r>
              <a:rPr lang="en-US" dirty="0" smtClean="0"/>
              <a:t>Manifesto </a:t>
            </a:r>
            <a:endParaRPr lang="en-US" dirty="0" smtClean="0"/>
          </a:p>
          <a:p>
            <a:pPr lvl="1"/>
            <a:r>
              <a:rPr lang="en-US" dirty="0" smtClean="0"/>
              <a:t>Deconstructed Unix reinterpreted for an API oriented world</a:t>
            </a:r>
          </a:p>
          <a:p>
            <a:pPr lvl="1"/>
            <a:r>
              <a:rPr lang="en-US" dirty="0" smtClean="0"/>
              <a:t>Pipelines of text are replace with pipelines of objects</a:t>
            </a:r>
          </a:p>
          <a:p>
            <a:pPr lvl="2"/>
            <a:r>
              <a:rPr lang="en-US" dirty="0" smtClean="0"/>
              <a:t>And prayer-based parsing is eliminated  </a:t>
            </a:r>
            <a:r>
              <a:rPr lang="en-US" dirty="0" smtClean="0">
                <a:sym typeface="Wingdings" panose="05000000000000000000" pitchFamily="2" charset="2"/>
              </a:rPr>
              <a:t></a:t>
            </a:r>
            <a:endParaRPr lang="en-US" dirty="0" smtClean="0"/>
          </a:p>
        </p:txBody>
      </p:sp>
      <p:sp>
        <p:nvSpPr>
          <p:cNvPr id="2" name="Title 1"/>
          <p:cNvSpPr>
            <a:spLocks noGrp="1"/>
          </p:cNvSpPr>
          <p:nvPr>
            <p:ph type="title"/>
          </p:nvPr>
        </p:nvSpPr>
        <p:spPr/>
        <p:txBody>
          <a:bodyPr/>
          <a:lstStyle/>
          <a:p>
            <a:r>
              <a:rPr lang="en-US" smtClean="0"/>
              <a:t>Lessons</a:t>
            </a:r>
            <a:endParaRPr lang="en-US" dirty="0"/>
          </a:p>
        </p:txBody>
      </p:sp>
    </p:spTree>
    <p:extLst>
      <p:ext uri="{BB962C8B-B14F-4D97-AF65-F5344CB8AC3E}">
        <p14:creationId xmlns:p14="http://schemas.microsoft.com/office/powerpoint/2010/main" val="3815115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1415772"/>
          </a:xfrm>
        </p:spPr>
        <p:txBody>
          <a:bodyPr/>
          <a:lstStyle/>
          <a:p>
            <a:r>
              <a:rPr lang="en-US" dirty="0" smtClean="0"/>
              <a:t>Unix CM tools “hit a brick wall” managing Windows</a:t>
            </a:r>
          </a:p>
          <a:p>
            <a:r>
              <a:rPr lang="en-US" dirty="0" smtClean="0"/>
              <a:t>Need a tool which works against an API-oriented OS</a:t>
            </a:r>
          </a:p>
        </p:txBody>
      </p:sp>
      <p:sp>
        <p:nvSpPr>
          <p:cNvPr id="2" name="Title 1"/>
          <p:cNvSpPr>
            <a:spLocks noGrp="1"/>
          </p:cNvSpPr>
          <p:nvPr>
            <p:ph type="title"/>
          </p:nvPr>
        </p:nvSpPr>
        <p:spPr/>
        <p:txBody>
          <a:bodyPr/>
          <a:lstStyle/>
          <a:p>
            <a:r>
              <a:rPr lang="en-US" smtClean="0"/>
              <a:t>Why DSC?</a:t>
            </a:r>
            <a:endParaRPr lang="en-US" dirty="0"/>
          </a:p>
        </p:txBody>
      </p:sp>
    </p:spTree>
    <p:extLst>
      <p:ext uri="{BB962C8B-B14F-4D97-AF65-F5344CB8AC3E}">
        <p14:creationId xmlns:p14="http://schemas.microsoft.com/office/powerpoint/2010/main" val="265991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DSC?</a:t>
            </a:r>
            <a:endParaRPr lang="en-US" dirty="0"/>
          </a:p>
        </p:txBody>
      </p:sp>
      <p:sp>
        <p:nvSpPr>
          <p:cNvPr id="3" name="Content Placeholder 2"/>
          <p:cNvSpPr>
            <a:spLocks noGrp="1"/>
          </p:cNvSpPr>
          <p:nvPr>
            <p:ph idx="4294967295"/>
          </p:nvPr>
        </p:nvSpPr>
        <p:spPr>
          <a:xfrm>
            <a:off x="855768" y="1861968"/>
            <a:ext cx="10724938" cy="4437962"/>
          </a:xfrm>
          <a:prstGeom prst="rect">
            <a:avLst/>
          </a:prstGeom>
        </p:spPr>
        <p:txBody>
          <a:bodyPr/>
          <a:lstStyle/>
          <a:p>
            <a:endParaRPr lang="en-US"/>
          </a:p>
        </p:txBody>
      </p:sp>
    </p:spTree>
    <p:extLst>
      <p:ext uri="{BB962C8B-B14F-4D97-AF65-F5344CB8AC3E}">
        <p14:creationId xmlns:p14="http://schemas.microsoft.com/office/powerpoint/2010/main" val="21768301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 y="497"/>
            <a:ext cx="5550423" cy="69935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531" y="495"/>
            <a:ext cx="5730062" cy="6990676"/>
          </a:xfrm>
          <a:prstGeom prst="rect">
            <a:avLst/>
          </a:prstGeom>
        </p:spPr>
      </p:pic>
      <p:sp>
        <p:nvSpPr>
          <p:cNvPr id="6" name="Rounded Rectangular Callout 5"/>
          <p:cNvSpPr/>
          <p:nvPr/>
        </p:nvSpPr>
        <p:spPr bwMode="auto">
          <a:xfrm>
            <a:off x="4081200" y="997882"/>
            <a:ext cx="2296066" cy="1101280"/>
          </a:xfrm>
          <a:prstGeom prst="wedgeRoundRectCallout">
            <a:avLst>
              <a:gd name="adj1" fmla="val -90969"/>
              <a:gd name="adj2" fmla="val 163614"/>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Make It So</a:t>
            </a:r>
          </a:p>
        </p:txBody>
      </p:sp>
      <p:sp>
        <p:nvSpPr>
          <p:cNvPr id="7" name="Rounded Rectangular Callout 6"/>
          <p:cNvSpPr/>
          <p:nvPr/>
        </p:nvSpPr>
        <p:spPr bwMode="auto">
          <a:xfrm>
            <a:off x="5551306" y="3038699"/>
            <a:ext cx="2296066" cy="914270"/>
          </a:xfrm>
          <a:prstGeom prst="wedgeRoundRectCallout">
            <a:avLst>
              <a:gd name="adj1" fmla="val 90027"/>
              <a:gd name="adj2" fmla="val -3750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(@#$%@$&amp;)</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a:gradFill>
                  <a:gsLst>
                    <a:gs pos="0">
                      <a:srgbClr val="FFFFFF"/>
                    </a:gs>
                    <a:gs pos="100000">
                      <a:srgbClr val="FFFFFF"/>
                    </a:gs>
                  </a:gsLst>
                  <a:lin ang="5400000" scaled="0"/>
                </a:gradFill>
                <a:ea typeface="Segoe UI" pitchFamily="34" charset="0"/>
                <a:cs typeface="Segoe UI" pitchFamily="34" charset="0"/>
              </a:rPr>
              <a:t>Yes Sir!</a:t>
            </a:r>
          </a:p>
        </p:txBody>
      </p:sp>
    </p:spTree>
    <p:extLst>
      <p:ext uri="{BB962C8B-B14F-4D97-AF65-F5344CB8AC3E}">
        <p14:creationId xmlns:p14="http://schemas.microsoft.com/office/powerpoint/2010/main" val="726280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37" y="1314608"/>
            <a:ext cx="5810250" cy="43624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531" y="495"/>
            <a:ext cx="5730062" cy="6990676"/>
          </a:xfrm>
          <a:prstGeom prst="rect">
            <a:avLst/>
          </a:prstGeom>
        </p:spPr>
      </p:pic>
      <p:sp>
        <p:nvSpPr>
          <p:cNvPr id="6" name="Rounded Rectangular Callout 5"/>
          <p:cNvSpPr/>
          <p:nvPr/>
        </p:nvSpPr>
        <p:spPr bwMode="auto">
          <a:xfrm>
            <a:off x="4313237" y="220662"/>
            <a:ext cx="1981200" cy="838200"/>
          </a:xfrm>
          <a:prstGeom prst="wedgeRoundRectCallout">
            <a:avLst>
              <a:gd name="adj1" fmla="val -16970"/>
              <a:gd name="adj2" fmla="val 166143"/>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Make It So</a:t>
            </a:r>
          </a:p>
        </p:txBody>
      </p:sp>
      <p:sp>
        <p:nvSpPr>
          <p:cNvPr id="7" name="Rounded Rectangular Callout 6"/>
          <p:cNvSpPr/>
          <p:nvPr/>
        </p:nvSpPr>
        <p:spPr bwMode="auto">
          <a:xfrm>
            <a:off x="5551306" y="3038699"/>
            <a:ext cx="2296066" cy="914270"/>
          </a:xfrm>
          <a:prstGeom prst="wedgeRoundRectCallout">
            <a:avLst>
              <a:gd name="adj1" fmla="val 90027"/>
              <a:gd name="adj2" fmla="val -3750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(@#$%@$&amp;)</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a:gradFill>
                  <a:gsLst>
                    <a:gs pos="0">
                      <a:srgbClr val="FFFFFF"/>
                    </a:gs>
                    <a:gs pos="100000">
                      <a:srgbClr val="FFFFFF"/>
                    </a:gs>
                  </a:gsLst>
                  <a:lin ang="5400000" scaled="0"/>
                </a:gradFill>
                <a:ea typeface="Segoe UI" pitchFamily="34" charset="0"/>
                <a:cs typeface="Segoe UI" pitchFamily="34" charset="0"/>
              </a:rPr>
              <a:t>Yes </a:t>
            </a:r>
            <a:r>
              <a:rPr lang="en-US" sz="2400" dirty="0" smtClean="0">
                <a:gradFill>
                  <a:gsLst>
                    <a:gs pos="0">
                      <a:srgbClr val="FFFFFF"/>
                    </a:gs>
                    <a:gs pos="100000">
                      <a:srgbClr val="FFFFFF"/>
                    </a:gs>
                  </a:gsLst>
                  <a:lin ang="5400000" scaled="0"/>
                </a:gradFill>
                <a:ea typeface="Segoe UI" pitchFamily="34" charset="0"/>
                <a:cs typeface="Segoe UI" pitchFamily="34" charset="0"/>
              </a:rPr>
              <a:t>Sir!</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ular Callout 7"/>
          <p:cNvSpPr/>
          <p:nvPr/>
        </p:nvSpPr>
        <p:spPr bwMode="auto">
          <a:xfrm>
            <a:off x="2255837" y="220662"/>
            <a:ext cx="1981200" cy="838200"/>
          </a:xfrm>
          <a:prstGeom prst="wedgeRoundRectCallout">
            <a:avLst>
              <a:gd name="adj1" fmla="val -12321"/>
              <a:gd name="adj2" fmla="val 155155"/>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Make It So</a:t>
            </a:r>
          </a:p>
        </p:txBody>
      </p:sp>
      <p:sp>
        <p:nvSpPr>
          <p:cNvPr id="9" name="Rounded Rectangular Callout 8"/>
          <p:cNvSpPr/>
          <p:nvPr/>
        </p:nvSpPr>
        <p:spPr bwMode="auto">
          <a:xfrm>
            <a:off x="46037" y="220662"/>
            <a:ext cx="1981200" cy="838200"/>
          </a:xfrm>
          <a:prstGeom prst="wedgeRoundRectCallout">
            <a:avLst>
              <a:gd name="adj1" fmla="val -9019"/>
              <a:gd name="adj2" fmla="val 160332"/>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Make It So</a:t>
            </a:r>
          </a:p>
        </p:txBody>
      </p:sp>
      <p:sp>
        <p:nvSpPr>
          <p:cNvPr id="10" name="Rounded Rectangular Callout 9"/>
          <p:cNvSpPr/>
          <p:nvPr/>
        </p:nvSpPr>
        <p:spPr bwMode="auto">
          <a:xfrm>
            <a:off x="5532437" y="4106992"/>
            <a:ext cx="2296066" cy="914270"/>
          </a:xfrm>
          <a:prstGeom prst="wedgeRoundRectCallout">
            <a:avLst>
              <a:gd name="adj1" fmla="val 90027"/>
              <a:gd name="adj2" fmla="val -3750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(@#$%@$&amp;)</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a:gradFill>
                  <a:gsLst>
                    <a:gs pos="0">
                      <a:srgbClr val="FFFFFF"/>
                    </a:gs>
                    <a:gs pos="100000">
                      <a:srgbClr val="FFFFFF"/>
                    </a:gs>
                  </a:gsLst>
                  <a:lin ang="5400000" scaled="0"/>
                </a:gradFill>
                <a:ea typeface="Segoe UI" pitchFamily="34" charset="0"/>
                <a:cs typeface="Segoe UI" pitchFamily="34" charset="0"/>
              </a:rPr>
              <a:t>Yes </a:t>
            </a:r>
            <a:r>
              <a:rPr lang="en-US" sz="2400" dirty="0" smtClean="0">
                <a:gradFill>
                  <a:gsLst>
                    <a:gs pos="0">
                      <a:srgbClr val="FFFFFF"/>
                    </a:gs>
                    <a:gs pos="100000">
                      <a:srgbClr val="FFFFFF"/>
                    </a:gs>
                  </a:gsLst>
                  <a:lin ang="5400000" scaled="0"/>
                </a:gradFill>
                <a:ea typeface="Segoe UI" pitchFamily="34" charset="0"/>
                <a:cs typeface="Segoe UI" pitchFamily="34" charset="0"/>
              </a:rPr>
              <a:t>Sir!</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ular Callout 10"/>
          <p:cNvSpPr/>
          <p:nvPr/>
        </p:nvSpPr>
        <p:spPr bwMode="auto">
          <a:xfrm>
            <a:off x="5522371" y="5173792"/>
            <a:ext cx="2296066" cy="914270"/>
          </a:xfrm>
          <a:prstGeom prst="wedgeRoundRectCallout">
            <a:avLst>
              <a:gd name="adj1" fmla="val 90027"/>
              <a:gd name="adj2" fmla="val -3750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(@#$%@$&amp;)</a:t>
            </a:r>
            <a:br>
              <a:rPr lang="en-US" sz="2400" dirty="0">
                <a:gradFill>
                  <a:gsLst>
                    <a:gs pos="0">
                      <a:srgbClr val="FFFFFF"/>
                    </a:gs>
                    <a:gs pos="100000">
                      <a:srgbClr val="FFFFFF"/>
                    </a:gs>
                  </a:gsLst>
                  <a:lin ang="5400000" scaled="0"/>
                </a:gradFill>
                <a:ea typeface="Segoe UI" pitchFamily="34" charset="0"/>
                <a:cs typeface="Segoe UI" pitchFamily="34" charset="0"/>
              </a:rPr>
            </a:br>
            <a:r>
              <a:rPr lang="en-US" sz="2400" dirty="0">
                <a:gradFill>
                  <a:gsLst>
                    <a:gs pos="0">
                      <a:srgbClr val="FFFFFF"/>
                    </a:gs>
                    <a:gs pos="100000">
                      <a:srgbClr val="FFFFFF"/>
                    </a:gs>
                  </a:gsLst>
                  <a:lin ang="5400000" scaled="0"/>
                </a:gradFill>
                <a:ea typeface="Segoe UI" pitchFamily="34" charset="0"/>
                <a:cs typeface="Segoe UI" pitchFamily="34" charset="0"/>
              </a:rPr>
              <a:t>Yes </a:t>
            </a:r>
            <a:r>
              <a:rPr lang="en-US" sz="2400" dirty="0" smtClean="0">
                <a:gradFill>
                  <a:gsLst>
                    <a:gs pos="0">
                      <a:srgbClr val="FFFFFF"/>
                    </a:gs>
                    <a:gs pos="100000">
                      <a:srgbClr val="FFFFFF"/>
                    </a:gs>
                  </a:gsLst>
                  <a:lin ang="5400000" scaled="0"/>
                </a:gradFill>
                <a:ea typeface="Segoe UI" pitchFamily="34" charset="0"/>
                <a:cs typeface="Segoe UI" pitchFamily="34" charset="0"/>
              </a:rPr>
              <a:t>Sir!</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73700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DSC?</a:t>
            </a:r>
            <a:endParaRPr lang="en-US" dirty="0"/>
          </a:p>
        </p:txBody>
      </p:sp>
      <p:sp>
        <p:nvSpPr>
          <p:cNvPr id="3" name="Content Placeholder 2"/>
          <p:cNvSpPr>
            <a:spLocks noGrp="1"/>
          </p:cNvSpPr>
          <p:nvPr>
            <p:ph idx="4294967295"/>
          </p:nvPr>
        </p:nvSpPr>
        <p:spPr>
          <a:xfrm>
            <a:off x="855768" y="1861968"/>
            <a:ext cx="10724938" cy="3077766"/>
          </a:xfrm>
          <a:prstGeom prst="rect">
            <a:avLst/>
          </a:prstGeom>
        </p:spPr>
        <p:txBody>
          <a:bodyPr/>
          <a:lstStyle/>
          <a:p>
            <a:pPr marL="342900" lvl="1" indent="-342900"/>
            <a:r>
              <a:rPr lang="en-US" dirty="0" smtClean="0"/>
              <a:t>DSC is a </a:t>
            </a:r>
            <a:endParaRPr lang="en-US" dirty="0" smtClean="0"/>
          </a:p>
          <a:p>
            <a:pPr marL="558800" lvl="2" indent="-342900"/>
            <a:r>
              <a:rPr lang="en-US" dirty="0" smtClean="0"/>
              <a:t>t</a:t>
            </a:r>
            <a:r>
              <a:rPr lang="en-US" dirty="0" smtClean="0"/>
              <a:t>ool-agnostic</a:t>
            </a:r>
          </a:p>
          <a:p>
            <a:pPr marL="558800" lvl="2" indent="-342900"/>
            <a:r>
              <a:rPr lang="en-US" dirty="0" smtClean="0"/>
              <a:t>standards-based</a:t>
            </a:r>
          </a:p>
          <a:p>
            <a:pPr marL="558800" lvl="2" indent="-342900"/>
            <a:r>
              <a:rPr lang="en-US" dirty="0" smtClean="0"/>
              <a:t>distributed </a:t>
            </a:r>
            <a:br>
              <a:rPr lang="en-US" dirty="0" smtClean="0"/>
            </a:br>
            <a:r>
              <a:rPr lang="en-US" dirty="0" smtClean="0"/>
              <a:t/>
            </a:r>
            <a:br>
              <a:rPr lang="en-US" dirty="0" smtClean="0"/>
            </a:br>
            <a:r>
              <a:rPr lang="en-US" dirty="0" smtClean="0"/>
              <a:t>configuration-management </a:t>
            </a:r>
            <a:r>
              <a:rPr lang="en-US" dirty="0"/>
              <a:t>platform</a:t>
            </a:r>
          </a:p>
          <a:p>
            <a:pPr marL="0" indent="0">
              <a:buNone/>
            </a:pPr>
            <a:endParaRPr lang="en-US" dirty="0"/>
          </a:p>
        </p:txBody>
      </p:sp>
    </p:spTree>
    <p:extLst>
      <p:ext uri="{BB962C8B-B14F-4D97-AF65-F5344CB8AC3E}">
        <p14:creationId xmlns:p14="http://schemas.microsoft.com/office/powerpoint/2010/main" val="30174585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202" y="1463369"/>
            <a:ext cx="11393901" cy="4429482"/>
          </a:xfrm>
        </p:spPr>
        <p:txBody>
          <a:bodyPr/>
          <a:lstStyle/>
          <a:p>
            <a:pPr marL="0" indent="0">
              <a:buNone/>
            </a:pPr>
            <a:r>
              <a:rPr lang="en-US" sz="2652" dirty="0"/>
              <a:t>Enables you to </a:t>
            </a:r>
            <a:r>
              <a:rPr lang="en-US" sz="2652" b="1" dirty="0">
                <a:solidFill>
                  <a:srgbClr val="FFC000"/>
                </a:solidFill>
              </a:rPr>
              <a:t>ensure</a:t>
            </a:r>
            <a:r>
              <a:rPr lang="en-US" sz="2652" b="1" dirty="0">
                <a:solidFill>
                  <a:schemeClr val="bg2">
                    <a:lumMod val="50000"/>
                    <a:lumOff val="50000"/>
                  </a:schemeClr>
                </a:solidFill>
              </a:rPr>
              <a:t> </a:t>
            </a:r>
            <a:r>
              <a:rPr lang="en-US" sz="2652" dirty="0"/>
              <a:t>that the components of your data center have the </a:t>
            </a:r>
            <a:r>
              <a:rPr lang="en-US" sz="2652" b="1" dirty="0">
                <a:solidFill>
                  <a:srgbClr val="FFC000"/>
                </a:solidFill>
              </a:rPr>
              <a:t>correct configuration</a:t>
            </a:r>
            <a:endParaRPr lang="en-US" sz="2652" dirty="0">
              <a:solidFill>
                <a:srgbClr val="FFC000"/>
              </a:solidFill>
            </a:endParaRPr>
          </a:p>
          <a:p>
            <a:pPr marL="0" indent="0">
              <a:buNone/>
            </a:pPr>
            <a:endParaRPr lang="en-US" sz="2652" dirty="0"/>
          </a:p>
          <a:p>
            <a:pPr marL="0" indent="0">
              <a:buNone/>
            </a:pPr>
            <a:r>
              <a:rPr lang="en-US" sz="2652" dirty="0" smtClean="0"/>
              <a:t>Supports </a:t>
            </a:r>
            <a:r>
              <a:rPr lang="en-US" sz="2652" b="1" dirty="0" smtClean="0">
                <a:solidFill>
                  <a:srgbClr val="FFC000"/>
                </a:solidFill>
              </a:rPr>
              <a:t>continuous deployment</a:t>
            </a:r>
            <a:endParaRPr lang="en-US" sz="2652" dirty="0"/>
          </a:p>
          <a:p>
            <a:pPr marL="0" indent="0">
              <a:buNone/>
            </a:pPr>
            <a:endParaRPr lang="en-US" sz="2652" dirty="0" smtClean="0"/>
          </a:p>
          <a:p>
            <a:pPr marL="0" indent="0">
              <a:buNone/>
            </a:pPr>
            <a:r>
              <a:rPr lang="en-US" sz="2652" dirty="0" smtClean="0"/>
              <a:t>Prevents</a:t>
            </a:r>
            <a:r>
              <a:rPr lang="en-US" sz="2652" b="1" dirty="0" smtClean="0">
                <a:solidFill>
                  <a:schemeClr val="accent1">
                    <a:lumMod val="75000"/>
                  </a:schemeClr>
                </a:solidFill>
              </a:rPr>
              <a:t> </a:t>
            </a:r>
            <a:r>
              <a:rPr lang="en-US" sz="2652" b="1" dirty="0" smtClean="0">
                <a:solidFill>
                  <a:srgbClr val="FFC000"/>
                </a:solidFill>
              </a:rPr>
              <a:t>configuration drift</a:t>
            </a:r>
            <a:endParaRPr lang="en-US" sz="2652" dirty="0">
              <a:solidFill>
                <a:srgbClr val="FFC000"/>
              </a:solidFill>
            </a:endParaRPr>
          </a:p>
          <a:p>
            <a:pPr marL="0" indent="0">
              <a:buNone/>
            </a:pPr>
            <a:endParaRPr lang="en-US" sz="2652" dirty="0"/>
          </a:p>
          <a:p>
            <a:pPr marL="0" indent="0">
              <a:buNone/>
            </a:pPr>
            <a:r>
              <a:rPr lang="en-US" sz="2652" dirty="0" smtClean="0"/>
              <a:t>Enable </a:t>
            </a:r>
            <a:r>
              <a:rPr lang="en-US" sz="2652" dirty="0"/>
              <a:t>declarative, autonomous and idempotent (repeatable) </a:t>
            </a:r>
            <a:r>
              <a:rPr lang="en-US" sz="2652" dirty="0" smtClean="0"/>
              <a:t>deployment</a:t>
            </a:r>
            <a:r>
              <a:rPr lang="en-US" sz="2652" dirty="0"/>
              <a:t>, </a:t>
            </a:r>
            <a:r>
              <a:rPr lang="en-US" sz="2652" dirty="0" smtClean="0"/>
              <a:t> configuration </a:t>
            </a:r>
            <a:r>
              <a:rPr lang="en-US" sz="2652" dirty="0"/>
              <a:t>and </a:t>
            </a:r>
            <a:r>
              <a:rPr lang="en-US" sz="2652" dirty="0" smtClean="0"/>
              <a:t>conformance </a:t>
            </a:r>
            <a:r>
              <a:rPr lang="en-US" sz="2652" dirty="0"/>
              <a:t>of </a:t>
            </a:r>
            <a:r>
              <a:rPr lang="en-US" sz="2652" b="1" dirty="0">
                <a:solidFill>
                  <a:srgbClr val="FFC000"/>
                </a:solidFill>
              </a:rPr>
              <a:t>standards-based managed elements</a:t>
            </a:r>
            <a:endParaRPr lang="en-US" sz="2652" dirty="0">
              <a:solidFill>
                <a:srgbClr val="FFC000"/>
              </a:solidFill>
            </a:endParaRPr>
          </a:p>
          <a:p>
            <a:pPr marL="0" indent="0">
              <a:buNone/>
            </a:pPr>
            <a:endParaRPr lang="en-US" sz="2652" b="1" dirty="0"/>
          </a:p>
        </p:txBody>
      </p:sp>
      <p:sp>
        <p:nvSpPr>
          <p:cNvPr id="3" name="Title 2"/>
          <p:cNvSpPr>
            <a:spLocks noGrp="1"/>
          </p:cNvSpPr>
          <p:nvPr>
            <p:ph type="title"/>
          </p:nvPr>
        </p:nvSpPr>
        <p:spPr/>
        <p:txBody>
          <a:bodyPr/>
          <a:lstStyle/>
          <a:p>
            <a:r>
              <a:rPr lang="en-US" dirty="0" smtClean="0"/>
              <a:t>PowerShell Desired State Configuration</a:t>
            </a:r>
            <a:endParaRPr lang="en-US" dirty="0"/>
          </a:p>
        </p:txBody>
      </p:sp>
    </p:spTree>
    <p:extLst>
      <p:ext uri="{BB962C8B-B14F-4D97-AF65-F5344CB8AC3E}">
        <p14:creationId xmlns:p14="http://schemas.microsoft.com/office/powerpoint/2010/main" val="19647431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5201" y="212512"/>
            <a:ext cx="10720625" cy="762678"/>
          </a:xfrm>
        </p:spPr>
        <p:txBody>
          <a:bodyPr/>
          <a:lstStyle/>
          <a:p>
            <a:r>
              <a:rPr lang="en-US" dirty="0" smtClean="0">
                <a:solidFill>
                  <a:srgbClr val="FFC000"/>
                </a:solidFill>
              </a:rPr>
              <a:t>Push</a:t>
            </a:r>
            <a:r>
              <a:rPr lang="en-US" dirty="0" smtClean="0"/>
              <a:t> Model</a:t>
            </a:r>
            <a:endParaRPr lang="en-US" dirty="0"/>
          </a:p>
        </p:txBody>
      </p:sp>
      <p:sp>
        <p:nvSpPr>
          <p:cNvPr id="7" name="Rectangle 6"/>
          <p:cNvSpPr/>
          <p:nvPr/>
        </p:nvSpPr>
        <p:spPr>
          <a:xfrm>
            <a:off x="8693525" y="1727763"/>
            <a:ext cx="2678930" cy="31524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8" name="Rectangle 7"/>
          <p:cNvSpPr/>
          <p:nvPr/>
        </p:nvSpPr>
        <p:spPr>
          <a:xfrm>
            <a:off x="4370688" y="2712857"/>
            <a:ext cx="2550749" cy="16323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39" b="1" dirty="0">
                <a:solidFill>
                  <a:schemeClr val="tx1"/>
                </a:solidFill>
              </a:rPr>
              <a:t>Configuration </a:t>
            </a:r>
            <a:r>
              <a:rPr lang="en-US" sz="2039" b="1" dirty="0" smtClean="0">
                <a:solidFill>
                  <a:schemeClr val="tx1"/>
                </a:solidFill>
              </a:rPr>
              <a:t/>
            </a:r>
            <a:br>
              <a:rPr lang="en-US" sz="2039" b="1" dirty="0" smtClean="0">
                <a:solidFill>
                  <a:schemeClr val="tx1"/>
                </a:solidFill>
              </a:rPr>
            </a:br>
            <a:r>
              <a:rPr lang="en-US" sz="2039" b="1" dirty="0" smtClean="0">
                <a:solidFill>
                  <a:schemeClr val="tx1"/>
                </a:solidFill>
              </a:rPr>
              <a:t>MOF</a:t>
            </a:r>
            <a:endParaRPr lang="en-US" sz="1835" dirty="0">
              <a:solidFill>
                <a:schemeClr val="tx1"/>
              </a:solidFill>
            </a:endParaRPr>
          </a:p>
        </p:txBody>
      </p:sp>
      <p:sp>
        <p:nvSpPr>
          <p:cNvPr id="9" name="Rectangle 8"/>
          <p:cNvSpPr/>
          <p:nvPr/>
        </p:nvSpPr>
        <p:spPr>
          <a:xfrm>
            <a:off x="662220" y="4161167"/>
            <a:ext cx="1736071" cy="848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5" dirty="0"/>
              <a:t>3</a:t>
            </a:r>
            <a:r>
              <a:rPr lang="en-US" sz="1835" baseline="30000" dirty="0"/>
              <a:t>rd</a:t>
            </a:r>
            <a:r>
              <a:rPr lang="en-US" sz="1835" dirty="0"/>
              <a:t> party languages and tools</a:t>
            </a:r>
          </a:p>
        </p:txBody>
      </p:sp>
      <p:sp>
        <p:nvSpPr>
          <p:cNvPr id="10" name="TextBox 9"/>
          <p:cNvSpPr txBox="1"/>
          <p:nvPr/>
        </p:nvSpPr>
        <p:spPr>
          <a:xfrm>
            <a:off x="662221" y="1141344"/>
            <a:ext cx="2756616" cy="461665"/>
          </a:xfrm>
          <a:prstGeom prst="rect">
            <a:avLst/>
          </a:prstGeom>
          <a:noFill/>
        </p:spPr>
        <p:txBody>
          <a:bodyPr wrap="square" rtlCol="0">
            <a:spAutoFit/>
          </a:bodyPr>
          <a:lstStyle/>
          <a:p>
            <a:r>
              <a:rPr lang="en-US" sz="2400" b="1" i="1" dirty="0" smtClean="0"/>
              <a:t>Tools</a:t>
            </a:r>
            <a:endParaRPr lang="en-US" sz="2400" b="1" dirty="0"/>
          </a:p>
        </p:txBody>
      </p:sp>
      <p:sp>
        <p:nvSpPr>
          <p:cNvPr id="11" name="TextBox 10"/>
          <p:cNvSpPr txBox="1"/>
          <p:nvPr/>
        </p:nvSpPr>
        <p:spPr>
          <a:xfrm>
            <a:off x="4403603" y="1141344"/>
            <a:ext cx="3575789" cy="461665"/>
          </a:xfrm>
          <a:prstGeom prst="rect">
            <a:avLst/>
          </a:prstGeom>
          <a:noFill/>
        </p:spPr>
        <p:txBody>
          <a:bodyPr wrap="square" rtlCol="0">
            <a:spAutoFit/>
          </a:bodyPr>
          <a:lstStyle/>
          <a:p>
            <a:r>
              <a:rPr lang="en-US" sz="2400" b="1" i="1" dirty="0" smtClean="0"/>
              <a:t>Documents</a:t>
            </a:r>
            <a:endParaRPr lang="en-US" sz="2400" b="1" dirty="0"/>
          </a:p>
        </p:txBody>
      </p:sp>
      <p:sp>
        <p:nvSpPr>
          <p:cNvPr id="12" name="Rectangle 11"/>
          <p:cNvSpPr/>
          <p:nvPr/>
        </p:nvSpPr>
        <p:spPr>
          <a:xfrm>
            <a:off x="669427" y="2353151"/>
            <a:ext cx="1736071" cy="657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5" dirty="0">
                <a:solidFill>
                  <a:schemeClr val="tx1"/>
                </a:solidFill>
              </a:rPr>
              <a:t>PS V1, V2, V3</a:t>
            </a:r>
          </a:p>
        </p:txBody>
      </p:sp>
      <p:sp>
        <p:nvSpPr>
          <p:cNvPr id="13" name="Rectangle 12"/>
          <p:cNvSpPr/>
          <p:nvPr/>
        </p:nvSpPr>
        <p:spPr>
          <a:xfrm>
            <a:off x="675347" y="3266681"/>
            <a:ext cx="1736071" cy="657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5" dirty="0">
                <a:solidFill>
                  <a:schemeClr val="tx1"/>
                </a:solidFill>
              </a:rPr>
              <a:t>PS </a:t>
            </a:r>
            <a:r>
              <a:rPr lang="en-US" sz="1835" dirty="0" smtClean="0">
                <a:solidFill>
                  <a:schemeClr val="tx1"/>
                </a:solidFill>
              </a:rPr>
              <a:t>V4*</a:t>
            </a:r>
            <a:endParaRPr lang="en-US" sz="1835" dirty="0">
              <a:solidFill>
                <a:schemeClr val="tx1"/>
              </a:solidFill>
            </a:endParaRPr>
          </a:p>
        </p:txBody>
      </p:sp>
      <p:cxnSp>
        <p:nvCxnSpPr>
          <p:cNvPr id="14" name="Straight Arrow Connector 13"/>
          <p:cNvCxnSpPr>
            <a:stCxn id="9" idx="3"/>
            <a:endCxn id="8" idx="1"/>
          </p:cNvCxnSpPr>
          <p:nvPr/>
        </p:nvCxnSpPr>
        <p:spPr>
          <a:xfrm flipV="1">
            <a:off x="2398291" y="3529050"/>
            <a:ext cx="1972398" cy="10561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a:endCxn id="8" idx="1"/>
          </p:cNvCxnSpPr>
          <p:nvPr/>
        </p:nvCxnSpPr>
        <p:spPr>
          <a:xfrm>
            <a:off x="2405497" y="2681885"/>
            <a:ext cx="1965191" cy="8471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a:endCxn id="8" idx="1"/>
          </p:cNvCxnSpPr>
          <p:nvPr/>
        </p:nvCxnSpPr>
        <p:spPr>
          <a:xfrm flipV="1">
            <a:off x="2411417" y="3529049"/>
            <a:ext cx="1959271" cy="663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895365" y="375812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13961" y="1141344"/>
            <a:ext cx="3623425" cy="461665"/>
          </a:xfrm>
          <a:prstGeom prst="rect">
            <a:avLst/>
          </a:prstGeom>
          <a:noFill/>
        </p:spPr>
        <p:txBody>
          <a:bodyPr wrap="square" rtlCol="0">
            <a:spAutoFit/>
          </a:bodyPr>
          <a:lstStyle/>
          <a:p>
            <a:r>
              <a:rPr lang="en-US" sz="2400" b="1" i="1" dirty="0"/>
              <a:t>“Make it So” </a:t>
            </a:r>
            <a:r>
              <a:rPr lang="en-US" sz="2400" b="1" i="1" dirty="0" smtClean="0"/>
              <a:t>Agent</a:t>
            </a:r>
            <a:endParaRPr lang="en-US" sz="2400" b="1" dirty="0"/>
          </a:p>
        </p:txBody>
      </p:sp>
      <p:sp>
        <p:nvSpPr>
          <p:cNvPr id="19" name="Rectangle 18"/>
          <p:cNvSpPr/>
          <p:nvPr/>
        </p:nvSpPr>
        <p:spPr>
          <a:xfrm>
            <a:off x="8833934" y="1818443"/>
            <a:ext cx="2678930" cy="31908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20" name="Rectangle 19"/>
          <p:cNvSpPr/>
          <p:nvPr/>
        </p:nvSpPr>
        <p:spPr>
          <a:xfrm>
            <a:off x="8989306" y="1973813"/>
            <a:ext cx="2678930" cy="32912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21" name="Rectangle 20"/>
          <p:cNvSpPr/>
          <p:nvPr/>
        </p:nvSpPr>
        <p:spPr>
          <a:xfrm>
            <a:off x="9144676" y="2129185"/>
            <a:ext cx="2678930" cy="32912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22" name="Rectangle 21"/>
          <p:cNvSpPr/>
          <p:nvPr/>
        </p:nvSpPr>
        <p:spPr>
          <a:xfrm>
            <a:off x="9503872" y="3422662"/>
            <a:ext cx="2008992" cy="7751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5" dirty="0">
                <a:solidFill>
                  <a:schemeClr val="tx1"/>
                </a:solidFill>
              </a:rPr>
              <a:t>Parser and Dispatcher</a:t>
            </a:r>
          </a:p>
        </p:txBody>
      </p:sp>
      <p:cxnSp>
        <p:nvCxnSpPr>
          <p:cNvPr id="23" name="Straight Arrow Connector 22"/>
          <p:cNvCxnSpPr/>
          <p:nvPr/>
        </p:nvCxnSpPr>
        <p:spPr>
          <a:xfrm flipV="1">
            <a:off x="6965839" y="3529049"/>
            <a:ext cx="1692525"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512382" y="4569565"/>
            <a:ext cx="1971042" cy="680083"/>
          </a:xfrm>
          <a:prstGeom prst="rect">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5" dirty="0">
                <a:solidFill>
                  <a:schemeClr val="tx1"/>
                </a:solidFill>
              </a:rPr>
              <a:t>Imperative Providers</a:t>
            </a:r>
          </a:p>
        </p:txBody>
      </p:sp>
      <p:sp>
        <p:nvSpPr>
          <p:cNvPr id="26" name="TextBox 25"/>
          <p:cNvSpPr txBox="1"/>
          <p:nvPr/>
        </p:nvSpPr>
        <p:spPr>
          <a:xfrm>
            <a:off x="612286" y="5179023"/>
            <a:ext cx="5563983" cy="1221873"/>
          </a:xfrm>
          <a:prstGeom prst="rect">
            <a:avLst/>
          </a:prstGeom>
          <a:noFill/>
        </p:spPr>
        <p:txBody>
          <a:bodyPr wrap="square" rtlCol="0">
            <a:spAutoFit/>
          </a:bodyPr>
          <a:lstStyle/>
          <a:p>
            <a:r>
              <a:rPr lang="en-US" sz="1835" dirty="0" smtClean="0"/>
              <a:t>*  PSV4 </a:t>
            </a:r>
            <a:r>
              <a:rPr lang="en-US" sz="1835" dirty="0"/>
              <a:t>adds:</a:t>
            </a:r>
          </a:p>
          <a:p>
            <a:pPr marL="757361" lvl="1" indent="-291293">
              <a:buFont typeface="Arial" panose="020B0604020202020204" pitchFamily="34" charset="0"/>
              <a:buChar char="•"/>
            </a:pPr>
            <a:r>
              <a:rPr lang="en-US" sz="1835" dirty="0"/>
              <a:t>Declarative syntax extensions</a:t>
            </a:r>
          </a:p>
          <a:p>
            <a:pPr marL="757361" lvl="1" indent="-291293">
              <a:buFont typeface="Arial" panose="020B0604020202020204" pitchFamily="34" charset="0"/>
              <a:buChar char="•"/>
            </a:pPr>
            <a:r>
              <a:rPr lang="en-US" sz="1835" dirty="0"/>
              <a:t>Schema-driven </a:t>
            </a:r>
            <a:r>
              <a:rPr lang="en-US" sz="1835" dirty="0" err="1"/>
              <a:t>Intellisense</a:t>
            </a:r>
            <a:endParaRPr lang="en-US" sz="1835" dirty="0"/>
          </a:p>
          <a:p>
            <a:pPr marL="757361" lvl="1" indent="-291293">
              <a:buFont typeface="Arial" panose="020B0604020202020204" pitchFamily="34" charset="0"/>
              <a:buChar char="•"/>
            </a:pPr>
            <a:r>
              <a:rPr lang="en-US" sz="1835" dirty="0"/>
              <a:t>Schema validation (early-binding)</a:t>
            </a:r>
          </a:p>
        </p:txBody>
      </p:sp>
      <p:sp>
        <p:nvSpPr>
          <p:cNvPr id="27" name="TextBox 26"/>
          <p:cNvSpPr txBox="1"/>
          <p:nvPr/>
        </p:nvSpPr>
        <p:spPr>
          <a:xfrm>
            <a:off x="8507380" y="5452421"/>
            <a:ext cx="3316228" cy="939488"/>
          </a:xfrm>
          <a:prstGeom prst="rect">
            <a:avLst/>
          </a:prstGeom>
          <a:noFill/>
        </p:spPr>
        <p:txBody>
          <a:bodyPr wrap="square" rtlCol="0">
            <a:spAutoFit/>
          </a:bodyPr>
          <a:lstStyle/>
          <a:p>
            <a:r>
              <a:rPr lang="en-US" sz="1835" dirty="0"/>
              <a:t>Providers implement changes:</a:t>
            </a:r>
          </a:p>
          <a:p>
            <a:pPr marL="291293" indent="-291293">
              <a:buFont typeface="Arial" panose="020B0604020202020204" pitchFamily="34" charset="0"/>
              <a:buChar char="•"/>
            </a:pPr>
            <a:r>
              <a:rPr lang="en-US" sz="1835" dirty="0"/>
              <a:t>Monotonic</a:t>
            </a:r>
          </a:p>
          <a:p>
            <a:pPr marL="291293" indent="-291293">
              <a:buFont typeface="Arial" panose="020B0604020202020204" pitchFamily="34" charset="0"/>
              <a:buChar char="•"/>
            </a:pPr>
            <a:r>
              <a:rPr lang="en-US" sz="1835" dirty="0" smtClean="0"/>
              <a:t>Idempotent </a:t>
            </a:r>
            <a:endParaRPr lang="en-US" sz="1835" dirty="0"/>
          </a:p>
        </p:txBody>
      </p:sp>
      <p:sp>
        <p:nvSpPr>
          <p:cNvPr id="28" name="Rectangle 27"/>
          <p:cNvSpPr/>
          <p:nvPr/>
        </p:nvSpPr>
        <p:spPr>
          <a:xfrm>
            <a:off x="9532008" y="2324117"/>
            <a:ext cx="1971043" cy="85817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5" dirty="0">
                <a:solidFill>
                  <a:schemeClr val="tx1"/>
                </a:solidFill>
              </a:rPr>
              <a:t>Local Configuration Store</a:t>
            </a:r>
          </a:p>
        </p:txBody>
      </p:sp>
      <p:sp>
        <p:nvSpPr>
          <p:cNvPr id="29" name="Title 1"/>
          <p:cNvSpPr txBox="1">
            <a:spLocks/>
          </p:cNvSpPr>
          <p:nvPr/>
        </p:nvSpPr>
        <p:spPr>
          <a:xfrm>
            <a:off x="612327" y="220662"/>
            <a:ext cx="11494236" cy="762678"/>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solidFill>
                  <a:srgbClr val="FFC000"/>
                </a:solidFill>
              </a:rPr>
              <a:t> </a:t>
            </a:r>
            <a:r>
              <a:rPr lang="en-US" dirty="0" smtClean="0">
                <a:solidFill>
                  <a:srgbClr val="FFC000"/>
                </a:solidFill>
              </a:rPr>
              <a:t>      </a:t>
            </a:r>
            <a:r>
              <a:rPr lang="en-US" dirty="0" smtClean="0"/>
              <a:t> Model</a:t>
            </a:r>
            <a:endParaRPr lang="en-US" dirty="0"/>
          </a:p>
        </p:txBody>
      </p:sp>
    </p:spTree>
    <p:extLst>
      <p:ext uri="{BB962C8B-B14F-4D97-AF65-F5344CB8AC3E}">
        <p14:creationId xmlns:p14="http://schemas.microsoft.com/office/powerpoint/2010/main" val="1541598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animBg="1"/>
      <p:bldP spid="13" grpId="0" animBg="1"/>
      <p:bldP spid="18" grpId="0"/>
      <p:bldP spid="19" grpId="0" animBg="1"/>
      <p:bldP spid="20" grpId="0" animBg="1"/>
      <p:bldP spid="21" grpId="0" animBg="1"/>
      <p:bldP spid="22" grpId="0" animBg="1"/>
      <p:bldP spid="24" grpId="0" animBg="1"/>
      <p:bldP spid="26" grpId="0"/>
      <p:bldP spid="27"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State Configuration and </a:t>
            </a:r>
            <a:r>
              <a:rPr lang="en-US" strike="sngStrike" dirty="0" smtClean="0"/>
              <a:t>Windows</a:t>
            </a:r>
            <a:r>
              <a:rPr lang="en-US" dirty="0" smtClean="0"/>
              <a:t> the Cloud</a:t>
            </a:r>
            <a:endParaRPr lang="en-US" dirty="0"/>
          </a:p>
        </p:txBody>
      </p:sp>
      <p:sp>
        <p:nvSpPr>
          <p:cNvPr id="3" name="Subtitle 2"/>
          <p:cNvSpPr>
            <a:spLocks noGrp="1"/>
          </p:cNvSpPr>
          <p:nvPr>
            <p:ph type="body" sz="quarter" idx="14"/>
          </p:nvPr>
        </p:nvSpPr>
        <p:spPr>
          <a:xfrm>
            <a:off x="274638" y="4640262"/>
            <a:ext cx="6400800" cy="1581964"/>
          </a:xfrm>
        </p:spPr>
        <p:txBody>
          <a:bodyPr>
            <a:normAutofit/>
          </a:bodyPr>
          <a:lstStyle/>
          <a:p>
            <a:r>
              <a:rPr lang="en-US" dirty="0" smtClean="0"/>
              <a:t>Jeffrey Snover @</a:t>
            </a:r>
            <a:r>
              <a:rPr lang="en-US" dirty="0" err="1" smtClean="0"/>
              <a:t>jsnover</a:t>
            </a:r>
            <a:endParaRPr lang="en-US" dirty="0" smtClean="0"/>
          </a:p>
          <a:p>
            <a:r>
              <a:rPr lang="en-US" dirty="0" smtClean="0"/>
              <a:t>Microsoft Distinguished Engineer</a:t>
            </a:r>
          </a:p>
          <a:p>
            <a:endParaRPr lang="en-US" dirty="0"/>
          </a:p>
        </p:txBody>
      </p:sp>
    </p:spTree>
    <p:extLst>
      <p:ext uri="{BB962C8B-B14F-4D97-AF65-F5344CB8AC3E}">
        <p14:creationId xmlns:p14="http://schemas.microsoft.com/office/powerpoint/2010/main" val="4103347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5201" y="212512"/>
            <a:ext cx="10720625" cy="762678"/>
          </a:xfrm>
        </p:spPr>
        <p:txBody>
          <a:bodyPr/>
          <a:lstStyle/>
          <a:p>
            <a:r>
              <a:rPr lang="en-US" dirty="0" smtClean="0">
                <a:solidFill>
                  <a:srgbClr val="FFC000"/>
                </a:solidFill>
              </a:rPr>
              <a:t>Pull </a:t>
            </a:r>
            <a:r>
              <a:rPr lang="en-US" dirty="0" smtClean="0"/>
              <a:t>Model</a:t>
            </a:r>
            <a:endParaRPr lang="en-US" dirty="0"/>
          </a:p>
        </p:txBody>
      </p:sp>
      <p:sp>
        <p:nvSpPr>
          <p:cNvPr id="7" name="Rectangle 6"/>
          <p:cNvSpPr/>
          <p:nvPr/>
        </p:nvSpPr>
        <p:spPr>
          <a:xfrm>
            <a:off x="8693525" y="1727763"/>
            <a:ext cx="2678930" cy="31524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8" name="Rectangle 7"/>
          <p:cNvSpPr/>
          <p:nvPr/>
        </p:nvSpPr>
        <p:spPr>
          <a:xfrm>
            <a:off x="4370688" y="2712857"/>
            <a:ext cx="2550749" cy="16323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39" b="1" dirty="0">
                <a:solidFill>
                  <a:schemeClr val="tx1"/>
                </a:solidFill>
              </a:rPr>
              <a:t>Configuration </a:t>
            </a:r>
            <a:r>
              <a:rPr lang="en-US" sz="2039" b="1" dirty="0" smtClean="0">
                <a:solidFill>
                  <a:schemeClr val="tx1"/>
                </a:solidFill>
              </a:rPr>
              <a:t/>
            </a:r>
            <a:br>
              <a:rPr lang="en-US" sz="2039" b="1" dirty="0" smtClean="0">
                <a:solidFill>
                  <a:schemeClr val="tx1"/>
                </a:solidFill>
              </a:rPr>
            </a:br>
            <a:r>
              <a:rPr lang="en-US" sz="2039" b="1" dirty="0" smtClean="0">
                <a:solidFill>
                  <a:schemeClr val="tx1"/>
                </a:solidFill>
              </a:rPr>
              <a:t>MOF</a:t>
            </a:r>
            <a:endParaRPr lang="en-US" sz="1835" dirty="0">
              <a:solidFill>
                <a:schemeClr val="tx1"/>
              </a:solidFill>
            </a:endParaRPr>
          </a:p>
        </p:txBody>
      </p:sp>
      <p:sp>
        <p:nvSpPr>
          <p:cNvPr id="9" name="Rectangle 8"/>
          <p:cNvSpPr/>
          <p:nvPr/>
        </p:nvSpPr>
        <p:spPr>
          <a:xfrm>
            <a:off x="662220" y="4161167"/>
            <a:ext cx="1736071" cy="848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sp>
        <p:nvSpPr>
          <p:cNvPr id="10" name="TextBox 9"/>
          <p:cNvSpPr txBox="1"/>
          <p:nvPr/>
        </p:nvSpPr>
        <p:spPr>
          <a:xfrm>
            <a:off x="662221" y="1141344"/>
            <a:ext cx="2756616" cy="461665"/>
          </a:xfrm>
          <a:prstGeom prst="rect">
            <a:avLst/>
          </a:prstGeom>
          <a:noFill/>
        </p:spPr>
        <p:txBody>
          <a:bodyPr wrap="square" rtlCol="0">
            <a:spAutoFit/>
          </a:bodyPr>
          <a:lstStyle/>
          <a:p>
            <a:r>
              <a:rPr lang="en-US" sz="2400" b="1" i="1" dirty="0" smtClean="0"/>
              <a:t>Tools</a:t>
            </a:r>
            <a:endParaRPr lang="en-US" sz="2400" b="1" dirty="0"/>
          </a:p>
        </p:txBody>
      </p:sp>
      <p:sp>
        <p:nvSpPr>
          <p:cNvPr id="11" name="TextBox 10"/>
          <p:cNvSpPr txBox="1"/>
          <p:nvPr/>
        </p:nvSpPr>
        <p:spPr>
          <a:xfrm>
            <a:off x="4403603" y="1141344"/>
            <a:ext cx="3575789" cy="461665"/>
          </a:xfrm>
          <a:prstGeom prst="rect">
            <a:avLst/>
          </a:prstGeom>
          <a:noFill/>
        </p:spPr>
        <p:txBody>
          <a:bodyPr wrap="square" rtlCol="0">
            <a:spAutoFit/>
          </a:bodyPr>
          <a:lstStyle/>
          <a:p>
            <a:r>
              <a:rPr lang="en-US" sz="2400" b="1" i="1" dirty="0" smtClean="0"/>
              <a:t>Documents</a:t>
            </a:r>
            <a:endParaRPr lang="en-US" sz="2400" b="1" dirty="0"/>
          </a:p>
        </p:txBody>
      </p:sp>
      <p:sp>
        <p:nvSpPr>
          <p:cNvPr id="12" name="Rectangle 11"/>
          <p:cNvSpPr/>
          <p:nvPr/>
        </p:nvSpPr>
        <p:spPr>
          <a:xfrm>
            <a:off x="669427" y="2353151"/>
            <a:ext cx="1736071" cy="657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solidFill>
                <a:schemeClr val="tx1"/>
              </a:solidFill>
            </a:endParaRPr>
          </a:p>
        </p:txBody>
      </p:sp>
      <p:sp>
        <p:nvSpPr>
          <p:cNvPr id="13" name="Rectangle 12"/>
          <p:cNvSpPr/>
          <p:nvPr/>
        </p:nvSpPr>
        <p:spPr>
          <a:xfrm>
            <a:off x="675347" y="3266681"/>
            <a:ext cx="1736071" cy="657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solidFill>
                <a:schemeClr val="tx1"/>
              </a:solidFill>
            </a:endParaRPr>
          </a:p>
        </p:txBody>
      </p:sp>
      <p:cxnSp>
        <p:nvCxnSpPr>
          <p:cNvPr id="14" name="Straight Arrow Connector 13"/>
          <p:cNvCxnSpPr>
            <a:stCxn id="9" idx="3"/>
            <a:endCxn id="8" idx="1"/>
          </p:cNvCxnSpPr>
          <p:nvPr/>
        </p:nvCxnSpPr>
        <p:spPr>
          <a:xfrm flipV="1">
            <a:off x="2398291" y="3529050"/>
            <a:ext cx="1972398" cy="10561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a:endCxn id="8" idx="1"/>
          </p:cNvCxnSpPr>
          <p:nvPr/>
        </p:nvCxnSpPr>
        <p:spPr>
          <a:xfrm>
            <a:off x="2405497" y="2681885"/>
            <a:ext cx="1965191" cy="8471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a:endCxn id="8" idx="1"/>
          </p:cNvCxnSpPr>
          <p:nvPr/>
        </p:nvCxnSpPr>
        <p:spPr>
          <a:xfrm flipV="1">
            <a:off x="2411417" y="3529049"/>
            <a:ext cx="1959271" cy="663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895365" y="375812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13961" y="1141344"/>
            <a:ext cx="3623425" cy="461665"/>
          </a:xfrm>
          <a:prstGeom prst="rect">
            <a:avLst/>
          </a:prstGeom>
          <a:noFill/>
        </p:spPr>
        <p:txBody>
          <a:bodyPr wrap="square" rtlCol="0">
            <a:spAutoFit/>
          </a:bodyPr>
          <a:lstStyle/>
          <a:p>
            <a:r>
              <a:rPr lang="en-US" sz="2400" b="1" i="1" dirty="0"/>
              <a:t>“Make it So” </a:t>
            </a:r>
            <a:r>
              <a:rPr lang="en-US" sz="2400" b="1" i="1" dirty="0" smtClean="0"/>
              <a:t>Agent</a:t>
            </a:r>
            <a:endParaRPr lang="en-US" sz="2400" b="1" dirty="0"/>
          </a:p>
        </p:txBody>
      </p:sp>
      <p:sp>
        <p:nvSpPr>
          <p:cNvPr id="19" name="Rectangle 18"/>
          <p:cNvSpPr/>
          <p:nvPr/>
        </p:nvSpPr>
        <p:spPr>
          <a:xfrm>
            <a:off x="8833934" y="1818443"/>
            <a:ext cx="2678930" cy="31908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20" name="Rectangle 19"/>
          <p:cNvSpPr/>
          <p:nvPr/>
        </p:nvSpPr>
        <p:spPr>
          <a:xfrm>
            <a:off x="8989306" y="1973813"/>
            <a:ext cx="2678930" cy="32912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21" name="Rectangle 20"/>
          <p:cNvSpPr/>
          <p:nvPr/>
        </p:nvSpPr>
        <p:spPr>
          <a:xfrm>
            <a:off x="9144676" y="2129185"/>
            <a:ext cx="2678930" cy="32912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5" dirty="0"/>
          </a:p>
        </p:txBody>
      </p:sp>
      <p:sp>
        <p:nvSpPr>
          <p:cNvPr id="22" name="Rectangle 21"/>
          <p:cNvSpPr/>
          <p:nvPr/>
        </p:nvSpPr>
        <p:spPr>
          <a:xfrm>
            <a:off x="9503872" y="3422662"/>
            <a:ext cx="2008992" cy="7751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solidFill>
                <a:schemeClr val="tx1"/>
              </a:solidFill>
            </a:endParaRPr>
          </a:p>
        </p:txBody>
      </p:sp>
      <p:cxnSp>
        <p:nvCxnSpPr>
          <p:cNvPr id="23" name="Straight Arrow Connector 22"/>
          <p:cNvCxnSpPr/>
          <p:nvPr/>
        </p:nvCxnSpPr>
        <p:spPr>
          <a:xfrm flipV="1">
            <a:off x="6965839" y="3529049"/>
            <a:ext cx="1692525"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512382" y="4569565"/>
            <a:ext cx="1971042" cy="680083"/>
          </a:xfrm>
          <a:prstGeom prst="rect">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solidFill>
                <a:schemeClr val="tx1"/>
              </a:solidFill>
            </a:endParaRPr>
          </a:p>
        </p:txBody>
      </p:sp>
      <p:sp>
        <p:nvSpPr>
          <p:cNvPr id="28" name="Rectangle 27"/>
          <p:cNvSpPr/>
          <p:nvPr/>
        </p:nvSpPr>
        <p:spPr>
          <a:xfrm>
            <a:off x="9532008" y="2324117"/>
            <a:ext cx="1971043" cy="85817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solidFill>
                <a:schemeClr val="tx1"/>
              </a:solidFill>
            </a:endParaRPr>
          </a:p>
        </p:txBody>
      </p:sp>
      <p:cxnSp>
        <p:nvCxnSpPr>
          <p:cNvPr id="25" name="Straight Arrow Connector 24"/>
          <p:cNvCxnSpPr/>
          <p:nvPr/>
        </p:nvCxnSpPr>
        <p:spPr>
          <a:xfrm flipV="1">
            <a:off x="6921436" y="3393655"/>
            <a:ext cx="1692525" cy="1"/>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828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Standards</a:t>
            </a:r>
            <a:endParaRPr lang="en-US" dirty="0"/>
          </a:p>
        </p:txBody>
      </p:sp>
      <p:sp>
        <p:nvSpPr>
          <p:cNvPr id="3" name="Content Placeholder 2"/>
          <p:cNvSpPr>
            <a:spLocks noGrp="1"/>
          </p:cNvSpPr>
          <p:nvPr>
            <p:ph sz="quarter" idx="10"/>
          </p:nvPr>
        </p:nvSpPr>
        <p:spPr>
          <a:xfrm>
            <a:off x="274640" y="1214440"/>
            <a:ext cx="11887200" cy="6438686"/>
          </a:xfrm>
        </p:spPr>
        <p:txBody>
          <a:bodyPr/>
          <a:lstStyle/>
          <a:p>
            <a:r>
              <a:rPr lang="en-US" dirty="0" smtClean="0"/>
              <a:t>DSC uses the DMTF management standards</a:t>
            </a:r>
          </a:p>
          <a:p>
            <a:pPr lvl="1"/>
            <a:r>
              <a:rPr lang="en-US" dirty="0" smtClean="0"/>
              <a:t>MOF is a Managed Object Format for describing </a:t>
            </a:r>
            <a:r>
              <a:rPr lang="en-US" dirty="0" smtClean="0"/>
              <a:t>instances</a:t>
            </a:r>
          </a:p>
          <a:p>
            <a:pPr lvl="1"/>
            <a:r>
              <a:rPr lang="en-US" dirty="0" smtClean="0"/>
              <a:t>WMI – Windows Management Interface (DMTF CIMOM)</a:t>
            </a:r>
          </a:p>
          <a:p>
            <a:r>
              <a:rPr lang="en-US" dirty="0" smtClean="0"/>
              <a:t>Protocol </a:t>
            </a:r>
            <a:r>
              <a:rPr lang="en-US" dirty="0" smtClean="0"/>
              <a:t>is WSMAN</a:t>
            </a:r>
          </a:p>
          <a:p>
            <a:pPr lvl="1"/>
            <a:r>
              <a:rPr lang="en-US" dirty="0" smtClean="0"/>
              <a:t>REST (OData) </a:t>
            </a:r>
            <a:r>
              <a:rPr lang="en-US" dirty="0" smtClean="0"/>
              <a:t>for Pull </a:t>
            </a:r>
            <a:r>
              <a:rPr lang="en-US" dirty="0" smtClean="0"/>
              <a:t>scenarios</a:t>
            </a:r>
          </a:p>
          <a:p>
            <a:r>
              <a:rPr lang="en-US" dirty="0" smtClean="0"/>
              <a:t>OMI</a:t>
            </a:r>
          </a:p>
          <a:p>
            <a:pPr lvl="1"/>
            <a:r>
              <a:rPr lang="en-US" dirty="0" smtClean="0"/>
              <a:t>Small, fast, </a:t>
            </a:r>
            <a:r>
              <a:rPr lang="en-US" dirty="0"/>
              <a:t>o</a:t>
            </a:r>
            <a:r>
              <a:rPr lang="en-US" dirty="0" smtClean="0"/>
              <a:t>pen </a:t>
            </a:r>
            <a:r>
              <a:rPr lang="en-US" dirty="0"/>
              <a:t>s</a:t>
            </a:r>
            <a:r>
              <a:rPr lang="en-US" dirty="0" smtClean="0"/>
              <a:t>ource implementation of WMI using the sam</a:t>
            </a:r>
            <a:r>
              <a:rPr lang="en-US" dirty="0" smtClean="0"/>
              <a:t>e APIs as WMI</a:t>
            </a:r>
            <a:endParaRPr lang="en-US" dirty="0" smtClean="0"/>
          </a:p>
          <a:p>
            <a:pPr lvl="1"/>
            <a:r>
              <a:rPr lang="en-US" dirty="0" smtClean="0"/>
              <a:t>Running &gt; 40 variants of Unix  &amp; Cisco/Arista/Huawei network devices</a:t>
            </a:r>
            <a:endParaRPr lang="en-US" dirty="0" smtClean="0"/>
          </a:p>
          <a:p>
            <a:r>
              <a:rPr lang="en-US" dirty="0" smtClean="0"/>
              <a:t>Any platform can manage DSC using a standards-based stack </a:t>
            </a:r>
          </a:p>
          <a:p>
            <a:pPr lvl="1"/>
            <a:r>
              <a:rPr lang="en-US" dirty="0"/>
              <a:t>W</a:t>
            </a:r>
            <a:r>
              <a:rPr lang="en-US" dirty="0" smtClean="0"/>
              <a:t>ithout additional agents</a:t>
            </a:r>
          </a:p>
          <a:p>
            <a:endParaRPr lang="en-US" dirty="0"/>
          </a:p>
        </p:txBody>
      </p:sp>
    </p:spTree>
    <p:extLst>
      <p:ext uri="{BB962C8B-B14F-4D97-AF65-F5344CB8AC3E}">
        <p14:creationId xmlns:p14="http://schemas.microsoft.com/office/powerpoint/2010/main" val="17581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5096780"/>
          </a:xfrm>
        </p:spPr>
        <p:txBody>
          <a:bodyPr/>
          <a:lstStyle/>
          <a:p>
            <a:r>
              <a:rPr lang="en-US" dirty="0" smtClean="0"/>
              <a:t>CloudOS</a:t>
            </a:r>
          </a:p>
          <a:p>
            <a:pPr lvl="1"/>
            <a:r>
              <a:rPr lang="en-US" dirty="0" smtClean="0"/>
              <a:t>Heterogeneous </a:t>
            </a:r>
            <a:r>
              <a:rPr lang="en-US" dirty="0" smtClean="0"/>
              <a:t>fabric management </a:t>
            </a:r>
          </a:p>
          <a:p>
            <a:pPr lvl="1"/>
            <a:r>
              <a:rPr lang="en-US" dirty="0" smtClean="0"/>
              <a:t>Heterogeneous clients</a:t>
            </a:r>
          </a:p>
          <a:p>
            <a:r>
              <a:rPr lang="en-US" dirty="0" smtClean="0"/>
              <a:t>Datacenter Plug-and-Play</a:t>
            </a:r>
            <a:endParaRPr lang="en-US" dirty="0" smtClean="0"/>
          </a:p>
          <a:p>
            <a:r>
              <a:rPr lang="en-US" dirty="0" smtClean="0"/>
              <a:t>Unix CM </a:t>
            </a:r>
            <a:r>
              <a:rPr lang="en-US" dirty="0" smtClean="0"/>
              <a:t>world seems </a:t>
            </a:r>
            <a:r>
              <a:rPr lang="en-US" smtClean="0"/>
              <a:t>to be a </a:t>
            </a:r>
            <a:r>
              <a:rPr lang="en-US" dirty="0" smtClean="0"/>
              <a:t>battle between proprietary products</a:t>
            </a:r>
            <a:endParaRPr lang="en-US" dirty="0"/>
          </a:p>
          <a:p>
            <a:pPr lvl="1"/>
            <a:r>
              <a:rPr lang="en-US" dirty="0" smtClean="0"/>
              <a:t>Not cooperating </a:t>
            </a:r>
            <a:r>
              <a:rPr lang="en-US" dirty="0" smtClean="0"/>
              <a:t>on a </a:t>
            </a:r>
            <a:r>
              <a:rPr lang="en-US" dirty="0" smtClean="0"/>
              <a:t>platform to enable an ecosystem</a:t>
            </a:r>
            <a:endParaRPr lang="en-US" dirty="0" smtClean="0"/>
          </a:p>
          <a:p>
            <a:pPr marL="0" indent="0">
              <a:buNone/>
            </a:pP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Why DSC on Unix?</a:t>
            </a:r>
            <a:endParaRPr lang="en-US" dirty="0"/>
          </a:p>
        </p:txBody>
      </p:sp>
    </p:spTree>
    <p:extLst>
      <p:ext uri="{BB962C8B-B14F-4D97-AF65-F5344CB8AC3E}">
        <p14:creationId xmlns:p14="http://schemas.microsoft.com/office/powerpoint/2010/main" val="2426314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3644075"/>
          </a:xfrm>
        </p:spPr>
        <p:txBody>
          <a:bodyPr/>
          <a:lstStyle/>
          <a:p>
            <a:r>
              <a:rPr lang="en-US" dirty="0" smtClean="0"/>
              <a:t>Why PowerShell </a:t>
            </a:r>
            <a:r>
              <a:rPr lang="en-US" dirty="0" smtClean="0"/>
              <a:t>Desired State Configuration (DSC)?</a:t>
            </a:r>
          </a:p>
          <a:p>
            <a:pPr lvl="1"/>
            <a:r>
              <a:rPr lang="en-US" dirty="0" smtClean="0"/>
              <a:t>Because Windows is an API oriented OS</a:t>
            </a:r>
          </a:p>
          <a:p>
            <a:r>
              <a:rPr lang="en-US" dirty="0" smtClean="0"/>
              <a:t>What is DSC?</a:t>
            </a:r>
          </a:p>
          <a:p>
            <a:pPr lvl="1"/>
            <a:r>
              <a:rPr lang="en-US" dirty="0" smtClean="0"/>
              <a:t>Tool-agnostic</a:t>
            </a:r>
            <a:r>
              <a:rPr lang="en-US" dirty="0"/>
              <a:t>, </a:t>
            </a:r>
            <a:r>
              <a:rPr lang="en-US" dirty="0" smtClean="0"/>
              <a:t>standards-based, distributed </a:t>
            </a:r>
            <a:r>
              <a:rPr lang="en-US" dirty="0" smtClean="0"/>
              <a:t>configuration-management </a:t>
            </a:r>
            <a:r>
              <a:rPr lang="en-US" dirty="0" smtClean="0"/>
              <a:t>platform</a:t>
            </a:r>
            <a:endParaRPr lang="en-US" dirty="0" smtClean="0"/>
          </a:p>
          <a:p>
            <a:r>
              <a:rPr lang="en-US" dirty="0" smtClean="0"/>
              <a:t>Why DSC on Unix?</a:t>
            </a:r>
          </a:p>
          <a:p>
            <a:pPr lvl="1"/>
            <a:r>
              <a:rPr lang="en-US" dirty="0" smtClean="0"/>
              <a:t>Provide a single </a:t>
            </a:r>
            <a:r>
              <a:rPr lang="en-US" dirty="0" smtClean="0"/>
              <a:t>common management </a:t>
            </a:r>
            <a:r>
              <a:rPr lang="en-US" dirty="0" smtClean="0"/>
              <a:t>stack to manage </a:t>
            </a:r>
            <a:r>
              <a:rPr lang="en-US" dirty="0" smtClean="0"/>
              <a:t>every element in the datacenter</a:t>
            </a:r>
            <a:endParaRPr lang="en-US" dirty="0"/>
          </a:p>
        </p:txBody>
      </p:sp>
      <p:sp>
        <p:nvSpPr>
          <p:cNvPr id="2" name="Title 1"/>
          <p:cNvSpPr>
            <a:spLocks noGrp="1"/>
          </p:cNvSpPr>
          <p:nvPr>
            <p:ph type="title"/>
          </p:nvPr>
        </p:nvSpPr>
        <p:spPr/>
        <p:txBody>
          <a:bodyPr/>
          <a:lstStyle/>
          <a:p>
            <a:r>
              <a:rPr lang="en-US" dirty="0" smtClean="0"/>
              <a:t>Agenda Revisited</a:t>
            </a:r>
            <a:endParaRPr lang="en-US" dirty="0"/>
          </a:p>
        </p:txBody>
      </p:sp>
    </p:spTree>
    <p:extLst>
      <p:ext uri="{BB962C8B-B14F-4D97-AF65-F5344CB8AC3E}">
        <p14:creationId xmlns:p14="http://schemas.microsoft.com/office/powerpoint/2010/main" val="1057293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2769989"/>
          </a:xfrm>
        </p:spPr>
        <p:txBody>
          <a:bodyPr/>
          <a:lstStyle/>
          <a:p>
            <a:r>
              <a:rPr lang="en-US" dirty="0" smtClean="0"/>
              <a:t>Acknowledgements</a:t>
            </a:r>
          </a:p>
          <a:p>
            <a:r>
              <a:rPr lang="en-US" dirty="0" smtClean="0"/>
              <a:t>Why PowerShell Desired </a:t>
            </a:r>
            <a:r>
              <a:rPr lang="en-US" dirty="0" smtClean="0"/>
              <a:t>State Configuration (DSC)?</a:t>
            </a:r>
          </a:p>
          <a:p>
            <a:r>
              <a:rPr lang="en-US" dirty="0" smtClean="0"/>
              <a:t>What is DSC?</a:t>
            </a:r>
          </a:p>
          <a:p>
            <a:r>
              <a:rPr lang="en-US" dirty="0" smtClean="0"/>
              <a:t>Why DSC on Unix?</a:t>
            </a:r>
            <a:endParaRPr lang="en-US" dirty="0"/>
          </a:p>
        </p:txBody>
      </p:sp>
      <p:sp>
        <p:nvSpPr>
          <p:cNvPr id="2" name="Title 1"/>
          <p:cNvSpPr>
            <a:spLocks noGrp="1"/>
          </p:cNvSpPr>
          <p:nvPr>
            <p:ph type="title"/>
          </p:nvPr>
        </p:nvSpPr>
        <p:spPr/>
        <p:txBody>
          <a:bodyPr/>
          <a:lstStyle/>
          <a:p>
            <a:r>
              <a:rPr lang="en-US" smtClean="0"/>
              <a:t>Agenda</a:t>
            </a:r>
            <a:endParaRPr lang="en-US" dirty="0"/>
          </a:p>
        </p:txBody>
      </p:sp>
    </p:spTree>
    <p:extLst>
      <p:ext uri="{BB962C8B-B14F-4D97-AF65-F5344CB8AC3E}">
        <p14:creationId xmlns:p14="http://schemas.microsoft.com/office/powerpoint/2010/main" val="3922692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2228850"/>
          </a:xfrm>
        </p:spPr>
        <p:txBody>
          <a:bodyPr/>
          <a:lstStyle/>
          <a:p>
            <a:r>
              <a:rPr lang="en-US" smtClean="0"/>
              <a:t>What they are really asking is:</a:t>
            </a:r>
          </a:p>
          <a:p>
            <a:pPr lvl="1"/>
            <a:r>
              <a:rPr lang="en-US" smtClean="0"/>
              <a:t>Why not:</a:t>
            </a:r>
          </a:p>
          <a:p>
            <a:pPr lvl="2"/>
            <a:r>
              <a:rPr lang="en-US" smtClean="0"/>
              <a:t>Salt?</a:t>
            </a:r>
          </a:p>
          <a:p>
            <a:pPr lvl="2"/>
            <a:r>
              <a:rPr lang="en-US" smtClean="0"/>
              <a:t>Chef?</a:t>
            </a:r>
          </a:p>
          <a:p>
            <a:pPr lvl="2"/>
            <a:r>
              <a:rPr lang="en-US" smtClean="0"/>
              <a:t>Ansible?</a:t>
            </a:r>
          </a:p>
          <a:p>
            <a:pPr lvl="2"/>
            <a:r>
              <a:rPr lang="en-US" smtClean="0"/>
              <a:t>Puppet?</a:t>
            </a:r>
          </a:p>
          <a:p>
            <a:pPr lvl="2"/>
            <a:r>
              <a:rPr lang="en-US" smtClean="0"/>
              <a:t>CFEngine?</a:t>
            </a:r>
          </a:p>
          <a:p>
            <a:pPr lvl="2"/>
            <a:r>
              <a:rPr lang="en-US" smtClean="0"/>
              <a:t>GuardRail?</a:t>
            </a:r>
          </a:p>
          <a:p>
            <a:pPr lvl="2"/>
            <a:r>
              <a:rPr lang="en-US" smtClean="0"/>
              <a:t>BrewMaster?</a:t>
            </a:r>
          </a:p>
          <a:p>
            <a:r>
              <a:rPr lang="en-US" smtClean="0"/>
              <a:t>Lots of great tools for Unix, why not just use them?</a:t>
            </a:r>
            <a:endParaRPr lang="en-US" dirty="0" smtClean="0"/>
          </a:p>
        </p:txBody>
      </p:sp>
      <p:sp>
        <p:nvSpPr>
          <p:cNvPr id="2" name="Title 1"/>
          <p:cNvSpPr>
            <a:spLocks noGrp="1"/>
          </p:cNvSpPr>
          <p:nvPr>
            <p:ph type="title"/>
          </p:nvPr>
        </p:nvSpPr>
        <p:spPr/>
        <p:txBody>
          <a:bodyPr/>
          <a:lstStyle/>
          <a:p>
            <a:r>
              <a:rPr lang="en-US" smtClean="0"/>
              <a:t>Why DCS?</a:t>
            </a:r>
            <a:endParaRPr lang="en-US" dirty="0"/>
          </a:p>
        </p:txBody>
      </p:sp>
    </p:spTree>
    <p:extLst>
      <p:ext uri="{BB962C8B-B14F-4D97-AF65-F5344CB8AC3E}">
        <p14:creationId xmlns:p14="http://schemas.microsoft.com/office/powerpoint/2010/main" val="3344150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2" y="3168608"/>
            <a:ext cx="12434711" cy="1095118"/>
          </a:xfrm>
        </p:spPr>
        <p:txBody>
          <a:bodyPr>
            <a:normAutofit fontScale="90000"/>
          </a:bodyPr>
          <a:lstStyle/>
          <a:p>
            <a:pPr algn="ctr"/>
            <a:r>
              <a:rPr lang="en-US" dirty="0" smtClean="0"/>
              <a:t>“Why </a:t>
            </a:r>
            <a:r>
              <a:rPr lang="en-US" dirty="0" smtClean="0"/>
              <a:t>PowerShell DSC</a:t>
            </a:r>
            <a:r>
              <a:rPr lang="en-US" dirty="0" smtClean="0"/>
              <a:t>?” </a:t>
            </a:r>
            <a:r>
              <a:rPr lang="en-US" dirty="0" smtClean="0"/>
              <a:t/>
            </a:r>
            <a:br>
              <a:rPr lang="en-US" dirty="0" smtClean="0"/>
            </a:br>
            <a:r>
              <a:rPr lang="en-US" dirty="0" smtClean="0"/>
              <a:t>is </a:t>
            </a:r>
            <a:r>
              <a:rPr lang="en-US" dirty="0" smtClean="0"/>
              <a:t>the wrong question</a:t>
            </a:r>
            <a:br>
              <a:rPr lang="en-US" dirty="0" smtClean="0"/>
            </a:br>
            <a:endParaRPr lang="en-US" dirty="0"/>
          </a:p>
        </p:txBody>
      </p:sp>
    </p:spTree>
    <p:extLst>
      <p:ext uri="{BB962C8B-B14F-4D97-AF65-F5344CB8AC3E}">
        <p14:creationId xmlns:p14="http://schemas.microsoft.com/office/powerpoint/2010/main" val="14346930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2228850"/>
          </a:xfrm>
        </p:spPr>
        <p:txBody>
          <a:bodyPr/>
          <a:lstStyle/>
          <a:p>
            <a:r>
              <a:rPr lang="en-US" smtClean="0"/>
              <a:t>Why PowerShell?</a:t>
            </a:r>
          </a:p>
          <a:p>
            <a:r>
              <a:rPr lang="en-US" smtClean="0"/>
              <a:t>Why not just use *sh and the Unix utils?</a:t>
            </a:r>
            <a:endParaRPr lang="en-US" dirty="0"/>
          </a:p>
        </p:txBody>
      </p:sp>
      <p:sp>
        <p:nvSpPr>
          <p:cNvPr id="2" name="Title 1"/>
          <p:cNvSpPr>
            <a:spLocks noGrp="1"/>
          </p:cNvSpPr>
          <p:nvPr>
            <p:ph type="title"/>
          </p:nvPr>
        </p:nvSpPr>
        <p:spPr/>
        <p:txBody>
          <a:bodyPr/>
          <a:lstStyle/>
          <a:p>
            <a:r>
              <a:rPr lang="en-US" smtClean="0"/>
              <a:t>Right Question</a:t>
            </a:r>
            <a:endParaRPr lang="en-US" dirty="0"/>
          </a:p>
        </p:txBody>
      </p:sp>
    </p:spTree>
    <p:extLst>
      <p:ext uri="{BB962C8B-B14F-4D97-AF65-F5344CB8AC3E}">
        <p14:creationId xmlns:p14="http://schemas.microsoft.com/office/powerpoint/2010/main" val="3138634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5921621"/>
          </a:xfrm>
        </p:spPr>
        <p:txBody>
          <a:bodyPr/>
          <a:lstStyle/>
          <a:p>
            <a:r>
              <a:rPr lang="en-US" dirty="0" smtClean="0"/>
              <a:t>My team and I have deep Unix backgrounds</a:t>
            </a:r>
          </a:p>
          <a:p>
            <a:r>
              <a:rPr lang="en-US" dirty="0" smtClean="0"/>
              <a:t>Joined MSFT in 1999 and immediately pushed for CLI and Unix tools on Windows</a:t>
            </a:r>
          </a:p>
          <a:p>
            <a:r>
              <a:rPr lang="en-US" dirty="0" smtClean="0"/>
              <a:t>Encountered some cultural pushback</a:t>
            </a:r>
          </a:p>
          <a:p>
            <a:pPr lvl="1"/>
            <a:r>
              <a:rPr lang="en-US" dirty="0" smtClean="0"/>
              <a:t>“Exactly which part of ‘Windows’ is confusing you?”</a:t>
            </a:r>
          </a:p>
          <a:p>
            <a:r>
              <a:rPr lang="en-US" dirty="0" smtClean="0"/>
              <a:t>I finally prevailed</a:t>
            </a:r>
          </a:p>
          <a:p>
            <a:pPr lvl="1"/>
            <a:r>
              <a:rPr lang="en-US" dirty="0" smtClean="0"/>
              <a:t>“Which 10?”</a:t>
            </a:r>
          </a:p>
          <a:p>
            <a:r>
              <a:rPr lang="en-US" dirty="0" smtClean="0"/>
              <a:t>Eventually got Services for Unix (*</a:t>
            </a:r>
            <a:r>
              <a:rPr lang="en-US" dirty="0" err="1" smtClean="0"/>
              <a:t>sh</a:t>
            </a:r>
            <a:r>
              <a:rPr lang="en-US" dirty="0" smtClean="0"/>
              <a:t> &amp; Unix </a:t>
            </a:r>
            <a:r>
              <a:rPr lang="en-US" dirty="0" err="1" smtClean="0"/>
              <a:t>utils</a:t>
            </a:r>
            <a:r>
              <a:rPr lang="en-US" dirty="0" smtClean="0"/>
              <a:t>) as a free download</a:t>
            </a:r>
            <a:br>
              <a:rPr lang="en-US" dirty="0" smtClean="0"/>
            </a:br>
            <a:endParaRPr lang="en-US" dirty="0"/>
          </a:p>
        </p:txBody>
      </p:sp>
      <p:sp>
        <p:nvSpPr>
          <p:cNvPr id="2" name="Title 1"/>
          <p:cNvSpPr>
            <a:spLocks noGrp="1"/>
          </p:cNvSpPr>
          <p:nvPr>
            <p:ph type="title"/>
          </p:nvPr>
        </p:nvSpPr>
        <p:spPr/>
        <p:txBody>
          <a:bodyPr/>
          <a:lstStyle/>
          <a:p>
            <a:r>
              <a:rPr lang="en-US" smtClean="0"/>
              <a:t>History</a:t>
            </a:r>
            <a:endParaRPr lang="en-US" dirty="0"/>
          </a:p>
        </p:txBody>
      </p:sp>
    </p:spTree>
    <p:extLst>
      <p:ext uri="{BB962C8B-B14F-4D97-AF65-F5344CB8AC3E}">
        <p14:creationId xmlns:p14="http://schemas.microsoft.com/office/powerpoint/2010/main" val="1208817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2092881"/>
          </a:xfrm>
        </p:spPr>
        <p:txBody>
          <a:bodyPr/>
          <a:lstStyle/>
          <a:p>
            <a:r>
              <a:rPr lang="en-US" dirty="0" smtClean="0"/>
              <a:t>WRONG!</a:t>
            </a:r>
          </a:p>
          <a:p>
            <a:r>
              <a:rPr lang="en-US" dirty="0" smtClean="0"/>
              <a:t>SFU didn’t help </a:t>
            </a:r>
            <a:endParaRPr lang="en-US" dirty="0" smtClean="0"/>
          </a:p>
          <a:p>
            <a:r>
              <a:rPr lang="en-US" dirty="0" smtClean="0"/>
              <a:t>Document </a:t>
            </a:r>
            <a:r>
              <a:rPr lang="en-US" dirty="0" smtClean="0"/>
              <a:t>vs API oriented OS</a:t>
            </a:r>
            <a:endParaRPr lang="en-US" dirty="0"/>
          </a:p>
        </p:txBody>
      </p:sp>
      <p:sp>
        <p:nvSpPr>
          <p:cNvPr id="2" name="Title 1"/>
          <p:cNvSpPr>
            <a:spLocks noGrp="1"/>
          </p:cNvSpPr>
          <p:nvPr>
            <p:ph type="title"/>
          </p:nvPr>
        </p:nvSpPr>
        <p:spPr/>
        <p:txBody>
          <a:bodyPr/>
          <a:lstStyle/>
          <a:p>
            <a:r>
              <a:rPr lang="en-US" smtClean="0"/>
              <a:t>Problem Solved?</a:t>
            </a:r>
            <a:endParaRPr lang="en-US" dirty="0"/>
          </a:p>
        </p:txBody>
      </p:sp>
    </p:spTree>
    <p:extLst>
      <p:ext uri="{BB962C8B-B14F-4D97-AF65-F5344CB8AC3E}">
        <p14:creationId xmlns:p14="http://schemas.microsoft.com/office/powerpoint/2010/main" val="546328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1969770"/>
          </a:xfrm>
        </p:spPr>
        <p:txBody>
          <a:bodyPr/>
          <a:lstStyle/>
          <a:p>
            <a:r>
              <a:rPr lang="en-US" dirty="0" smtClean="0"/>
              <a:t>If you can edit files and restart processes, you can manage Unix</a:t>
            </a:r>
          </a:p>
          <a:p>
            <a:r>
              <a:rPr lang="en-US" dirty="0" err="1"/>
              <a:t>a</a:t>
            </a:r>
            <a:r>
              <a:rPr lang="en-US" dirty="0" err="1" smtClean="0"/>
              <a:t>wk</a:t>
            </a:r>
            <a:r>
              <a:rPr lang="en-US" dirty="0" smtClean="0"/>
              <a:t>, </a:t>
            </a:r>
            <a:r>
              <a:rPr lang="en-US" dirty="0" err="1" smtClean="0"/>
              <a:t>grep</a:t>
            </a:r>
            <a:r>
              <a:rPr lang="en-US" dirty="0" smtClean="0"/>
              <a:t>, </a:t>
            </a:r>
            <a:r>
              <a:rPr lang="en-US" dirty="0" err="1" smtClean="0"/>
              <a:t>sed</a:t>
            </a:r>
            <a:r>
              <a:rPr lang="en-US" dirty="0" smtClean="0"/>
              <a:t> are management tools</a:t>
            </a:r>
          </a:p>
        </p:txBody>
      </p:sp>
      <p:sp>
        <p:nvSpPr>
          <p:cNvPr id="2" name="Title 1"/>
          <p:cNvSpPr>
            <a:spLocks noGrp="1"/>
          </p:cNvSpPr>
          <p:nvPr>
            <p:ph type="title"/>
          </p:nvPr>
        </p:nvSpPr>
        <p:spPr/>
        <p:txBody>
          <a:bodyPr/>
          <a:lstStyle/>
          <a:p>
            <a:r>
              <a:rPr lang="en-US" dirty="0" smtClean="0"/>
              <a:t>Unix is a document-oriented OS</a:t>
            </a:r>
            <a:endParaRPr lang="en-US" dirty="0"/>
          </a:p>
        </p:txBody>
      </p:sp>
    </p:spTree>
    <p:extLst>
      <p:ext uri="{BB962C8B-B14F-4D97-AF65-F5344CB8AC3E}">
        <p14:creationId xmlns:p14="http://schemas.microsoft.com/office/powerpoint/2010/main" val="3529051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Hemant Mahawar; Narayanan Lakshmanan</External_x0020_Speaker>
    <Session_x0020_Code xmlns="e36bfbf9-5e42-489c-a259-4c54eb22cb57">DCIM-B324</Session_x0020_Code>
    <Presentation_x0020_Date xmlns="e36bfbf9-5e42-489c-a259-4c54eb22cb57">2014-05-12T13:30:00-05:00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e36bfbf9-5e42-489c-a259-4c54eb22cb57"/>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sharepoint/v3"/>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5637</TotalTime>
  <Words>906</Words>
  <Application>Microsoft Office PowerPoint</Application>
  <PresentationFormat>Custom</PresentationFormat>
  <Paragraphs>147</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Consolas</vt:lpstr>
      <vt:lpstr>Segoe UI</vt:lpstr>
      <vt:lpstr>Segoe UI Light</vt:lpstr>
      <vt:lpstr>Wingdings</vt:lpstr>
      <vt:lpstr>TechEd 2014 Dk Blue</vt:lpstr>
      <vt:lpstr>Desired State Configuration and Windows </vt:lpstr>
      <vt:lpstr>Desired State Configuration and Windows the Cloud</vt:lpstr>
      <vt:lpstr>Agenda</vt:lpstr>
      <vt:lpstr>Why DCS?</vt:lpstr>
      <vt:lpstr>“Why PowerShell DSC?”  is the wrong question </vt:lpstr>
      <vt:lpstr>Right Question</vt:lpstr>
      <vt:lpstr>History</vt:lpstr>
      <vt:lpstr>Problem Solved?</vt:lpstr>
      <vt:lpstr>Unix is a document-oriented OS</vt:lpstr>
      <vt:lpstr>Windows is an API-oriented OS</vt:lpstr>
      <vt:lpstr>Next Step</vt:lpstr>
      <vt:lpstr>Lessons</vt:lpstr>
      <vt:lpstr>Why DSC?</vt:lpstr>
      <vt:lpstr>What is DSC?</vt:lpstr>
      <vt:lpstr>PowerPoint Presentation</vt:lpstr>
      <vt:lpstr>PowerPoint Presentation</vt:lpstr>
      <vt:lpstr>What is DSC?</vt:lpstr>
      <vt:lpstr>PowerShell Desired State Configuration</vt:lpstr>
      <vt:lpstr>Push Model</vt:lpstr>
      <vt:lpstr>Pull Model</vt:lpstr>
      <vt:lpstr>Role of Standards</vt:lpstr>
      <vt:lpstr>Why DSC on Unix?</vt:lpstr>
      <vt:lpstr>Agenda Revisited</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PowerShell Desired State Configuration and DevOps in Windows Azure</dc:title>
  <dc:subject>TechEd 2014</dc:subject>
  <dc:creator>Hemant Mahawar</dc:creator>
  <cp:keywords/>
  <dc:description>Template: Jordan Cayabyab, Artitudes Design
Formatting: 
Audience Type:</dc:description>
  <cp:lastModifiedBy>Jeffrey Snover</cp:lastModifiedBy>
  <cp:revision>267</cp:revision>
  <dcterms:created xsi:type="dcterms:W3CDTF">2014-04-24T07:39:48Z</dcterms:created>
  <dcterms:modified xsi:type="dcterms:W3CDTF">2014-06-20T07:27:41Z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