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82"/>
  </p:notesMasterIdLst>
  <p:handoutMasterIdLst>
    <p:handoutMasterId r:id="rId83"/>
  </p:handoutMasterIdLst>
  <p:sldIdLst>
    <p:sldId id="256" r:id="rId4"/>
    <p:sldId id="314" r:id="rId5"/>
    <p:sldId id="260" r:id="rId6"/>
    <p:sldId id="261" r:id="rId7"/>
    <p:sldId id="262" r:id="rId8"/>
    <p:sldId id="351" r:id="rId9"/>
    <p:sldId id="353" r:id="rId10"/>
    <p:sldId id="354" r:id="rId11"/>
    <p:sldId id="315" r:id="rId12"/>
    <p:sldId id="263" r:id="rId13"/>
    <p:sldId id="316" r:id="rId14"/>
    <p:sldId id="294" r:id="rId15"/>
    <p:sldId id="295" r:id="rId16"/>
    <p:sldId id="355" r:id="rId17"/>
    <p:sldId id="296" r:id="rId18"/>
    <p:sldId id="298" r:id="rId19"/>
    <p:sldId id="265" r:id="rId20"/>
    <p:sldId id="266" r:id="rId21"/>
    <p:sldId id="303" r:id="rId22"/>
    <p:sldId id="304" r:id="rId23"/>
    <p:sldId id="306" r:id="rId24"/>
    <p:sldId id="307" r:id="rId25"/>
    <p:sldId id="308" r:id="rId26"/>
    <p:sldId id="356" r:id="rId27"/>
    <p:sldId id="267" r:id="rId28"/>
    <p:sldId id="309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69" r:id="rId37"/>
    <p:sldId id="270" r:id="rId38"/>
    <p:sldId id="313" r:id="rId39"/>
    <p:sldId id="317" r:id="rId40"/>
    <p:sldId id="271" r:id="rId41"/>
    <p:sldId id="318" r:id="rId42"/>
    <p:sldId id="319" r:id="rId43"/>
    <p:sldId id="272" r:id="rId44"/>
    <p:sldId id="320" r:id="rId45"/>
    <p:sldId id="273" r:id="rId46"/>
    <p:sldId id="332" r:id="rId47"/>
    <p:sldId id="323" r:id="rId48"/>
    <p:sldId id="324" r:id="rId49"/>
    <p:sldId id="352" r:id="rId50"/>
    <p:sldId id="325" r:id="rId51"/>
    <p:sldId id="274" r:id="rId52"/>
    <p:sldId id="329" r:id="rId53"/>
    <p:sldId id="330" r:id="rId54"/>
    <p:sldId id="331" r:id="rId55"/>
    <p:sldId id="339" r:id="rId56"/>
    <p:sldId id="341" r:id="rId57"/>
    <p:sldId id="340" r:id="rId58"/>
    <p:sldId id="333" r:id="rId59"/>
    <p:sldId id="334" r:id="rId60"/>
    <p:sldId id="335" r:id="rId61"/>
    <p:sldId id="336" r:id="rId62"/>
    <p:sldId id="337" r:id="rId63"/>
    <p:sldId id="338" r:id="rId64"/>
    <p:sldId id="342" r:id="rId65"/>
    <p:sldId id="276" r:id="rId66"/>
    <p:sldId id="344" r:id="rId67"/>
    <p:sldId id="345" r:id="rId68"/>
    <p:sldId id="277" r:id="rId69"/>
    <p:sldId id="346" r:id="rId70"/>
    <p:sldId id="278" r:id="rId71"/>
    <p:sldId id="347" r:id="rId72"/>
    <p:sldId id="279" r:id="rId73"/>
    <p:sldId id="280" r:id="rId74"/>
    <p:sldId id="348" r:id="rId75"/>
    <p:sldId id="281" r:id="rId76"/>
    <p:sldId id="282" r:id="rId77"/>
    <p:sldId id="350" r:id="rId78"/>
    <p:sldId id="283" r:id="rId79"/>
    <p:sldId id="284" r:id="rId80"/>
    <p:sldId id="258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72" autoAdjust="0"/>
  </p:normalViewPr>
  <p:slideViewPr>
    <p:cSldViewPr>
      <p:cViewPr>
        <p:scale>
          <a:sx n="70" d="100"/>
          <a:sy n="70" d="100"/>
        </p:scale>
        <p:origin x="-112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44"/>
    </p:cViewPr>
  </p:sorterViewPr>
  <p:notesViewPr>
    <p:cSldViewPr>
      <p:cViewPr>
        <p:scale>
          <a:sx n="100" d="100"/>
          <a:sy n="100" d="100"/>
        </p:scale>
        <p:origin x="-1584" y="21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lo\AppData\Local\Microsoft\Windows\Temporary%20Internet%20Files\Content.Outlook\DIHP3NUM\Usage%20Share%20Foreca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35122882366984E-2"/>
          <c:y val="2.0702929375207398E-2"/>
          <c:w val="0.93860987831066689"/>
          <c:h val="0.88694847354607276"/>
        </c:manualLayout>
      </c:layout>
      <c:areaChart>
        <c:grouping val="stacked"/>
        <c:varyColors val="0"/>
        <c:ser>
          <c:idx val="0"/>
          <c:order val="0"/>
          <c:tx>
            <c:strRef>
              <c:f>'Summary - Usage Share Forecast'!$B$34</c:f>
              <c:strCache>
                <c:ptCount val="1"/>
                <c:pt idx="0">
                  <c:v>Other</c:v>
                </c:pt>
              </c:strCache>
            </c:strRef>
          </c:tx>
          <c:spPr>
            <a:gradFill rotWithShape="1">
              <a:gsLst>
                <a:gs pos="0">
                  <a:srgbClr val="8064A2"/>
                </a:gs>
                <a:gs pos="50000">
                  <a:srgbClr val="8064A2">
                    <a:lumMod val="75000"/>
                  </a:srgbClr>
                </a:gs>
                <a:gs pos="100000">
                  <a:srgbClr val="8064A2">
                    <a:lumMod val="5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2">
                  <a:satMod val="300000"/>
                </a:schemeClr>
              </a:contourClr>
            </a:sp3d>
          </c:spPr>
          <c:cat>
            <c:multiLvlStrRef>
              <c:f>'Summary - Usage Share Forecast'!$C$29:$S$30</c:f>
              <c:multiLvlStrCache>
                <c:ptCount val="17"/>
                <c:lvl>
                  <c:pt idx="0">
                    <c:v>FY97</c:v>
                  </c:pt>
                  <c:pt idx="1">
                    <c:v>FY98</c:v>
                  </c:pt>
                  <c:pt idx="2">
                    <c:v>FY99</c:v>
                  </c:pt>
                  <c:pt idx="3">
                    <c:v>FY00</c:v>
                  </c:pt>
                  <c:pt idx="4">
                    <c:v>FY01</c:v>
                  </c:pt>
                  <c:pt idx="5">
                    <c:v>FY02</c:v>
                  </c:pt>
                  <c:pt idx="6">
                    <c:v>FY03</c:v>
                  </c:pt>
                  <c:pt idx="7">
                    <c:v>FY04</c:v>
                  </c:pt>
                  <c:pt idx="8">
                    <c:v>FY05</c:v>
                  </c:pt>
                  <c:pt idx="9">
                    <c:v>FY06</c:v>
                  </c:pt>
                  <c:pt idx="10">
                    <c:v>FY07</c:v>
                  </c:pt>
                  <c:pt idx="11">
                    <c:v>FY08</c:v>
                  </c:pt>
                  <c:pt idx="12">
                    <c:v>FY09</c:v>
                  </c:pt>
                  <c:pt idx="13">
                    <c:v>FY10</c:v>
                  </c:pt>
                  <c:pt idx="14">
                    <c:v>FY11</c:v>
                  </c:pt>
                  <c:pt idx="15">
                    <c:v>FY12</c:v>
                  </c:pt>
                  <c:pt idx="16">
                    <c:v>FY13</c:v>
                  </c:pt>
                </c:lvl>
                <c:lvl>
                  <c:pt idx="0">
                    <c:v>x86/EPIC Server Shipments -- Usage Share</c:v>
                  </c:pt>
                </c:lvl>
              </c:multiLvlStrCache>
            </c:multiLvlStrRef>
          </c:cat>
          <c:val>
            <c:numRef>
              <c:f>'Summary - Usage Share Forecast'!$C$34:$S$34</c:f>
              <c:numCache>
                <c:formatCode>_(* #,##0_);_(* \(#,##0\);_(* "-"??_);_(@_)</c:formatCode>
                <c:ptCount val="17"/>
                <c:pt idx="0">
                  <c:v>988966.09374000016</c:v>
                </c:pt>
                <c:pt idx="1">
                  <c:v>1149965.136229001</c:v>
                </c:pt>
                <c:pt idx="2">
                  <c:v>1247500.6826860008</c:v>
                </c:pt>
                <c:pt idx="3">
                  <c:v>1075210.5346750012</c:v>
                </c:pt>
                <c:pt idx="4">
                  <c:v>799008.10496200039</c:v>
                </c:pt>
                <c:pt idx="5">
                  <c:v>640374.13118899986</c:v>
                </c:pt>
                <c:pt idx="6">
                  <c:v>599534.19909899775</c:v>
                </c:pt>
                <c:pt idx="7">
                  <c:v>546871.68676899897</c:v>
                </c:pt>
                <c:pt idx="8">
                  <c:v>506334.13728000131</c:v>
                </c:pt>
                <c:pt idx="9">
                  <c:v>472556.28614200058</c:v>
                </c:pt>
                <c:pt idx="10">
                  <c:v>377118.63129499916</c:v>
                </c:pt>
                <c:pt idx="11">
                  <c:v>335181.82951900241</c:v>
                </c:pt>
                <c:pt idx="12">
                  <c:v>225343.85480899888</c:v>
                </c:pt>
                <c:pt idx="13">
                  <c:v>184881.54097808839</c:v>
                </c:pt>
                <c:pt idx="14">
                  <c:v>192671.2352635987</c:v>
                </c:pt>
                <c:pt idx="15">
                  <c:v>185887.96027366447</c:v>
                </c:pt>
                <c:pt idx="16">
                  <c:v>182946.22826778781</c:v>
                </c:pt>
              </c:numCache>
            </c:numRef>
          </c:val>
        </c:ser>
        <c:ser>
          <c:idx val="1"/>
          <c:order val="1"/>
          <c:tx>
            <c:strRef>
              <c:f>'Summary - Usage Share Forecast'!$B$33</c:f>
              <c:strCache>
                <c:ptCount val="1"/>
                <c:pt idx="0">
                  <c:v>Linux</c:v>
                </c:pt>
              </c:strCache>
            </c:strRef>
          </c:tx>
          <c:spPr>
            <a:gradFill rotWithShape="1">
              <a:gsLst>
                <a:gs pos="0">
                  <a:srgbClr val="4BACC6"/>
                </a:gs>
                <a:gs pos="50000">
                  <a:srgbClr val="4BACC6">
                    <a:lumMod val="75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1">
                  <a:satMod val="300000"/>
                </a:schemeClr>
              </a:contourClr>
            </a:sp3d>
          </c:spPr>
          <c:cat>
            <c:multiLvlStrRef>
              <c:f>'Summary - Usage Share Forecast'!$C$29:$S$30</c:f>
              <c:multiLvlStrCache>
                <c:ptCount val="17"/>
                <c:lvl>
                  <c:pt idx="0">
                    <c:v>FY97</c:v>
                  </c:pt>
                  <c:pt idx="1">
                    <c:v>FY98</c:v>
                  </c:pt>
                  <c:pt idx="2">
                    <c:v>FY99</c:v>
                  </c:pt>
                  <c:pt idx="3">
                    <c:v>FY00</c:v>
                  </c:pt>
                  <c:pt idx="4">
                    <c:v>FY01</c:v>
                  </c:pt>
                  <c:pt idx="5">
                    <c:v>FY02</c:v>
                  </c:pt>
                  <c:pt idx="6">
                    <c:v>FY03</c:v>
                  </c:pt>
                  <c:pt idx="7">
                    <c:v>FY04</c:v>
                  </c:pt>
                  <c:pt idx="8">
                    <c:v>FY05</c:v>
                  </c:pt>
                  <c:pt idx="9">
                    <c:v>FY06</c:v>
                  </c:pt>
                  <c:pt idx="10">
                    <c:v>FY07</c:v>
                  </c:pt>
                  <c:pt idx="11">
                    <c:v>FY08</c:v>
                  </c:pt>
                  <c:pt idx="12">
                    <c:v>FY09</c:v>
                  </c:pt>
                  <c:pt idx="13">
                    <c:v>FY10</c:v>
                  </c:pt>
                  <c:pt idx="14">
                    <c:v>FY11</c:v>
                  </c:pt>
                  <c:pt idx="15">
                    <c:v>FY12</c:v>
                  </c:pt>
                  <c:pt idx="16">
                    <c:v>FY13</c:v>
                  </c:pt>
                </c:lvl>
                <c:lvl>
                  <c:pt idx="0">
                    <c:v>x86/EPIC Server Shipments -- Usage Share</c:v>
                  </c:pt>
                </c:lvl>
              </c:multiLvlStrCache>
            </c:multiLvlStrRef>
          </c:cat>
          <c:val>
            <c:numRef>
              <c:f>'Summary - Usage Share Forecast'!$C$33:$S$33</c:f>
              <c:numCache>
                <c:formatCode>_(* #,##0_);_(* \(#,##0\);_(* "-"??_);_(@_)</c:formatCode>
                <c:ptCount val="17"/>
                <c:pt idx="0">
                  <c:v>0</c:v>
                </c:pt>
                <c:pt idx="1">
                  <c:v>23749.479999999996</c:v>
                </c:pt>
                <c:pt idx="2">
                  <c:v>105199.26086199997</c:v>
                </c:pt>
                <c:pt idx="3">
                  <c:v>291034.96884499973</c:v>
                </c:pt>
                <c:pt idx="4">
                  <c:v>491739.43380000052</c:v>
                </c:pt>
                <c:pt idx="5">
                  <c:v>505864.78655000002</c:v>
                </c:pt>
                <c:pt idx="6">
                  <c:v>665028.8556940027</c:v>
                </c:pt>
                <c:pt idx="7">
                  <c:v>975122.33171500044</c:v>
                </c:pt>
                <c:pt idx="8">
                  <c:v>1276396.5772219966</c:v>
                </c:pt>
                <c:pt idx="9">
                  <c:v>1483762.7767180011</c:v>
                </c:pt>
                <c:pt idx="10">
                  <c:v>1575193.2550839996</c:v>
                </c:pt>
                <c:pt idx="11">
                  <c:v>1803059.0356999999</c:v>
                </c:pt>
                <c:pt idx="12">
                  <c:v>1471582.7024610001</c:v>
                </c:pt>
                <c:pt idx="13">
                  <c:v>1510111.0030985714</c:v>
                </c:pt>
                <c:pt idx="14">
                  <c:v>1622864.4592963434</c:v>
                </c:pt>
                <c:pt idx="15">
                  <c:v>1897157.9049735591</c:v>
                </c:pt>
                <c:pt idx="16">
                  <c:v>2005253.736400733</c:v>
                </c:pt>
              </c:numCache>
            </c:numRef>
          </c:val>
        </c:ser>
        <c:ser>
          <c:idx val="2"/>
          <c:order val="2"/>
          <c:tx>
            <c:strRef>
              <c:f>'Summary - Usage Share Forecast'!$B$32</c:f>
              <c:strCache>
                <c:ptCount val="1"/>
                <c:pt idx="0">
                  <c:v>Windows</c:v>
                </c:pt>
              </c:strCache>
            </c:strRef>
          </c:tx>
          <c:spPr>
            <a:gradFill rotWithShape="1">
              <a:gsLst>
                <a:gs pos="0">
                  <a:srgbClr val="C0504D"/>
                </a:gs>
                <a:gs pos="50000">
                  <a:srgbClr val="C0504D">
                    <a:lumMod val="75000"/>
                  </a:srgbClr>
                </a:gs>
                <a:gs pos="100000">
                  <a:srgbClr val="C0504D">
                    <a:lumMod val="5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hemeClr val="accent5">
                  <a:satMod val="300000"/>
                </a:schemeClr>
              </a:contourClr>
            </a:sp3d>
          </c:spPr>
          <c:cat>
            <c:multiLvlStrRef>
              <c:f>'Summary - Usage Share Forecast'!$C$29:$S$30</c:f>
              <c:multiLvlStrCache>
                <c:ptCount val="17"/>
                <c:lvl>
                  <c:pt idx="0">
                    <c:v>FY97</c:v>
                  </c:pt>
                  <c:pt idx="1">
                    <c:v>FY98</c:v>
                  </c:pt>
                  <c:pt idx="2">
                    <c:v>FY99</c:v>
                  </c:pt>
                  <c:pt idx="3">
                    <c:v>FY00</c:v>
                  </c:pt>
                  <c:pt idx="4">
                    <c:v>FY01</c:v>
                  </c:pt>
                  <c:pt idx="5">
                    <c:v>FY02</c:v>
                  </c:pt>
                  <c:pt idx="6">
                    <c:v>FY03</c:v>
                  </c:pt>
                  <c:pt idx="7">
                    <c:v>FY04</c:v>
                  </c:pt>
                  <c:pt idx="8">
                    <c:v>FY05</c:v>
                  </c:pt>
                  <c:pt idx="9">
                    <c:v>FY06</c:v>
                  </c:pt>
                  <c:pt idx="10">
                    <c:v>FY07</c:v>
                  </c:pt>
                  <c:pt idx="11">
                    <c:v>FY08</c:v>
                  </c:pt>
                  <c:pt idx="12">
                    <c:v>FY09</c:v>
                  </c:pt>
                  <c:pt idx="13">
                    <c:v>FY10</c:v>
                  </c:pt>
                  <c:pt idx="14">
                    <c:v>FY11</c:v>
                  </c:pt>
                  <c:pt idx="15">
                    <c:v>FY12</c:v>
                  </c:pt>
                  <c:pt idx="16">
                    <c:v>FY13</c:v>
                  </c:pt>
                </c:lvl>
                <c:lvl>
                  <c:pt idx="0">
                    <c:v>x86/EPIC Server Shipments -- Usage Share</c:v>
                  </c:pt>
                </c:lvl>
              </c:multiLvlStrCache>
            </c:multiLvlStrRef>
          </c:cat>
          <c:val>
            <c:numRef>
              <c:f>'Summary - Usage Share Forecast'!$C$32:$S$32</c:f>
              <c:numCache>
                <c:formatCode>_(* #,##0_);_(* \(#,##0\);_(* "-"??_);_(@_)</c:formatCode>
                <c:ptCount val="17"/>
                <c:pt idx="0">
                  <c:v>513249.9207600003</c:v>
                </c:pt>
                <c:pt idx="1">
                  <c:v>909494.91343100043</c:v>
                </c:pt>
                <c:pt idx="2">
                  <c:v>1508413.7193000044</c:v>
                </c:pt>
                <c:pt idx="3">
                  <c:v>2033124.1212119986</c:v>
                </c:pt>
                <c:pt idx="4">
                  <c:v>2524128.2038530027</c:v>
                </c:pt>
                <c:pt idx="5">
                  <c:v>2622299.1691460051</c:v>
                </c:pt>
                <c:pt idx="6">
                  <c:v>2986284.779118997</c:v>
                </c:pt>
                <c:pt idx="7">
                  <c:v>3740847.5678780032</c:v>
                </c:pt>
                <c:pt idx="8">
                  <c:v>4307784.2122500055</c:v>
                </c:pt>
                <c:pt idx="9">
                  <c:v>4870382.8254289925</c:v>
                </c:pt>
                <c:pt idx="10">
                  <c:v>5304579.7374320002</c:v>
                </c:pt>
                <c:pt idx="11">
                  <c:v>5826639.5275069978</c:v>
                </c:pt>
                <c:pt idx="12">
                  <c:v>4995285.8012729995</c:v>
                </c:pt>
                <c:pt idx="13">
                  <c:v>5209464.8999281591</c:v>
                </c:pt>
                <c:pt idx="14">
                  <c:v>5391075.5132346917</c:v>
                </c:pt>
                <c:pt idx="15">
                  <c:v>6040301.1604766585</c:v>
                </c:pt>
                <c:pt idx="16">
                  <c:v>6155747.0753716622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87488"/>
        <c:axId val="104182912"/>
      </c:areaChart>
      <c:catAx>
        <c:axId val="10308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182912"/>
        <c:crosses val="autoZero"/>
        <c:auto val="1"/>
        <c:lblAlgn val="ctr"/>
        <c:lblOffset val="100"/>
        <c:noMultiLvlLbl val="0"/>
      </c:catAx>
      <c:valAx>
        <c:axId val="10418291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03087488"/>
        <c:crosses val="autoZero"/>
        <c:crossBetween val="midCat"/>
        <c:majorUnit val="1000000"/>
        <c:dispUnits>
          <c:builtInUnit val="millions"/>
        </c:dispUnits>
      </c:valAx>
    </c:plotArea>
    <c:plotVisOnly val="1"/>
    <c:dispBlanksAs val="zero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52830188679358"/>
          <c:y val="6.8181818181818177E-2"/>
          <c:w val="0.80896226415094052"/>
          <c:h val="0.82024793388429762"/>
        </c:manualLayout>
      </c:layout>
      <c:areaChart>
        <c:grouping val="stack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Server Shipments</c:v>
                </c:pt>
              </c:strCache>
            </c:strRef>
          </c:tx>
          <c:spPr>
            <a:gradFill>
              <a:gsLst>
                <a:gs pos="0">
                  <a:srgbClr val="8064A2"/>
                </a:gs>
                <a:gs pos="50000">
                  <a:srgbClr val="8064A2">
                    <a:lumMod val="75000"/>
                  </a:srgb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6360000"/>
              </a:lightRig>
            </a:scene3d>
            <a:sp3d>
              <a:bevelT w="95250" h="101600"/>
            </a:sp3d>
          </c:spPr>
          <c:cat>
            <c:strRef>
              <c:f>Sheet1!$B$1:$S$1</c:f>
              <c:strCache>
                <c:ptCount val="18"/>
                <c:pt idx="0">
                  <c:v>'96</c:v>
                </c:pt>
                <c:pt idx="1">
                  <c:v>'97</c:v>
                </c:pt>
                <c:pt idx="2">
                  <c:v>'98</c:v>
                </c:pt>
                <c:pt idx="3">
                  <c:v>'99</c:v>
                </c:pt>
                <c:pt idx="4">
                  <c:v>'00</c:v>
                </c:pt>
                <c:pt idx="5">
                  <c:v>'01</c:v>
                </c:pt>
                <c:pt idx="6">
                  <c:v>'02</c:v>
                </c:pt>
                <c:pt idx="7">
                  <c:v>'03</c:v>
                </c:pt>
                <c:pt idx="8">
                  <c:v>'04</c:v>
                </c:pt>
                <c:pt idx="9">
                  <c:v>'05</c:v>
                </c:pt>
                <c:pt idx="10">
                  <c:v>'06</c:v>
                </c:pt>
                <c:pt idx="11">
                  <c:v>'07</c:v>
                </c:pt>
                <c:pt idx="12">
                  <c:v>'08</c:v>
                </c:pt>
                <c:pt idx="13">
                  <c:v>'09</c:v>
                </c:pt>
                <c:pt idx="14">
                  <c:v>'10</c:v>
                </c:pt>
                <c:pt idx="15">
                  <c:v>'11</c:v>
                </c:pt>
                <c:pt idx="16">
                  <c:v>'12</c:v>
                </c:pt>
                <c:pt idx="17">
                  <c:v>'13</c:v>
                </c:pt>
              </c:strCache>
            </c:strRef>
          </c:cat>
          <c:val>
            <c:numRef>
              <c:f>Sheet1!$B$2:$S$2</c:f>
              <c:numCache>
                <c:formatCode>#,##0</c:formatCode>
                <c:ptCount val="18"/>
                <c:pt idx="0">
                  <c:v>1829289</c:v>
                </c:pt>
                <c:pt idx="1">
                  <c:v>2359204</c:v>
                </c:pt>
                <c:pt idx="2">
                  <c:v>2999736</c:v>
                </c:pt>
                <c:pt idx="3">
                  <c:v>3767424</c:v>
                </c:pt>
                <c:pt idx="4">
                  <c:v>4372486</c:v>
                </c:pt>
                <c:pt idx="5">
                  <c:v>4277235</c:v>
                </c:pt>
                <c:pt idx="6">
                  <c:v>4442348</c:v>
                </c:pt>
                <c:pt idx="7">
                  <c:v>5278213</c:v>
                </c:pt>
                <c:pt idx="8">
                  <c:v>6308458</c:v>
                </c:pt>
                <c:pt idx="9">
                  <c:v>7049757</c:v>
                </c:pt>
                <c:pt idx="10">
                  <c:v>7480927</c:v>
                </c:pt>
                <c:pt idx="11">
                  <c:v>7969476</c:v>
                </c:pt>
                <c:pt idx="12">
                  <c:v>8134263</c:v>
                </c:pt>
                <c:pt idx="13">
                  <c:v>6571157</c:v>
                </c:pt>
                <c:pt idx="14">
                  <c:v>7058598</c:v>
                </c:pt>
                <c:pt idx="15">
                  <c:v>7496093</c:v>
                </c:pt>
                <c:pt idx="16">
                  <c:v>7973838</c:v>
                </c:pt>
                <c:pt idx="17">
                  <c:v>8455379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Physical IB</c:v>
                </c:pt>
              </c:strCache>
            </c:strRef>
          </c:tx>
          <c:spPr>
            <a:gradFill>
              <a:gsLst>
                <a:gs pos="0">
                  <a:srgbClr val="4BACC6"/>
                </a:gs>
                <a:gs pos="50000">
                  <a:srgbClr val="4BACC6">
                    <a:lumMod val="75000"/>
                  </a:srgb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6360000"/>
              </a:lightRig>
            </a:scene3d>
            <a:sp3d>
              <a:bevelT w="95250" h="101600"/>
            </a:sp3d>
          </c:spPr>
          <c:cat>
            <c:strRef>
              <c:f>Sheet1!$B$1:$S$1</c:f>
              <c:strCache>
                <c:ptCount val="18"/>
                <c:pt idx="0">
                  <c:v>'96</c:v>
                </c:pt>
                <c:pt idx="1">
                  <c:v>'97</c:v>
                </c:pt>
                <c:pt idx="2">
                  <c:v>'98</c:v>
                </c:pt>
                <c:pt idx="3">
                  <c:v>'99</c:v>
                </c:pt>
                <c:pt idx="4">
                  <c:v>'00</c:v>
                </c:pt>
                <c:pt idx="5">
                  <c:v>'01</c:v>
                </c:pt>
                <c:pt idx="6">
                  <c:v>'02</c:v>
                </c:pt>
                <c:pt idx="7">
                  <c:v>'03</c:v>
                </c:pt>
                <c:pt idx="8">
                  <c:v>'04</c:v>
                </c:pt>
                <c:pt idx="9">
                  <c:v>'05</c:v>
                </c:pt>
                <c:pt idx="10">
                  <c:v>'06</c:v>
                </c:pt>
                <c:pt idx="11">
                  <c:v>'07</c:v>
                </c:pt>
                <c:pt idx="12">
                  <c:v>'08</c:v>
                </c:pt>
                <c:pt idx="13">
                  <c:v>'09</c:v>
                </c:pt>
                <c:pt idx="14">
                  <c:v>'10</c:v>
                </c:pt>
                <c:pt idx="15">
                  <c:v>'11</c:v>
                </c:pt>
                <c:pt idx="16">
                  <c:v>'12</c:v>
                </c:pt>
                <c:pt idx="17">
                  <c:v>'13</c:v>
                </c:pt>
              </c:strCache>
            </c:strRef>
          </c:cat>
          <c:val>
            <c:numRef>
              <c:f>Sheet1!$B$3:$S$3</c:f>
              <c:numCache>
                <c:formatCode>#,##0</c:formatCode>
                <c:ptCount val="18"/>
                <c:pt idx="0">
                  <c:v>5641631</c:v>
                </c:pt>
                <c:pt idx="1">
                  <c:v>7241288</c:v>
                </c:pt>
                <c:pt idx="2">
                  <c:v>9376974</c:v>
                </c:pt>
                <c:pt idx="3">
                  <c:v>11752334</c:v>
                </c:pt>
                <c:pt idx="4">
                  <c:v>14247816</c:v>
                </c:pt>
                <c:pt idx="5">
                  <c:v>17708388</c:v>
                </c:pt>
                <c:pt idx="6">
                  <c:v>18046740</c:v>
                </c:pt>
                <c:pt idx="7">
                  <c:v>20111673</c:v>
                </c:pt>
                <c:pt idx="8">
                  <c:v>22484886</c:v>
                </c:pt>
                <c:pt idx="9">
                  <c:v>25131333</c:v>
                </c:pt>
                <c:pt idx="10">
                  <c:v>27180616</c:v>
                </c:pt>
                <c:pt idx="11">
                  <c:v>30496144</c:v>
                </c:pt>
                <c:pt idx="12">
                  <c:v>32582924</c:v>
                </c:pt>
                <c:pt idx="13">
                  <c:v>32438045</c:v>
                </c:pt>
                <c:pt idx="14">
                  <c:v>32144538</c:v>
                </c:pt>
                <c:pt idx="15">
                  <c:v>31921663</c:v>
                </c:pt>
                <c:pt idx="16">
                  <c:v>32125196</c:v>
                </c:pt>
                <c:pt idx="17">
                  <c:v>33241518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Virtual IB</c:v>
                </c:pt>
              </c:strCache>
            </c:strRef>
          </c:tx>
          <c:spPr>
            <a:gradFill>
              <a:gsLst>
                <a:gs pos="0">
                  <a:srgbClr val="C0504D"/>
                </a:gs>
                <a:gs pos="50000">
                  <a:srgbClr val="C0504D">
                    <a:lumMod val="75000"/>
                  </a:srgb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>
                <a:rot lat="0" lon="0" rev="6360000"/>
              </a:lightRig>
            </a:scene3d>
            <a:sp3d>
              <a:bevelT w="95250" h="101600"/>
            </a:sp3d>
          </c:spPr>
          <c:cat>
            <c:strRef>
              <c:f>Sheet1!$B$1:$S$1</c:f>
              <c:strCache>
                <c:ptCount val="18"/>
                <c:pt idx="0">
                  <c:v>'96</c:v>
                </c:pt>
                <c:pt idx="1">
                  <c:v>'97</c:v>
                </c:pt>
                <c:pt idx="2">
                  <c:v>'98</c:v>
                </c:pt>
                <c:pt idx="3">
                  <c:v>'99</c:v>
                </c:pt>
                <c:pt idx="4">
                  <c:v>'00</c:v>
                </c:pt>
                <c:pt idx="5">
                  <c:v>'01</c:v>
                </c:pt>
                <c:pt idx="6">
                  <c:v>'02</c:v>
                </c:pt>
                <c:pt idx="7">
                  <c:v>'03</c:v>
                </c:pt>
                <c:pt idx="8">
                  <c:v>'04</c:v>
                </c:pt>
                <c:pt idx="9">
                  <c:v>'05</c:v>
                </c:pt>
                <c:pt idx="10">
                  <c:v>'06</c:v>
                </c:pt>
                <c:pt idx="11">
                  <c:v>'07</c:v>
                </c:pt>
                <c:pt idx="12">
                  <c:v>'08</c:v>
                </c:pt>
                <c:pt idx="13">
                  <c:v>'09</c:v>
                </c:pt>
                <c:pt idx="14">
                  <c:v>'10</c:v>
                </c:pt>
                <c:pt idx="15">
                  <c:v>'11</c:v>
                </c:pt>
                <c:pt idx="16">
                  <c:v>'12</c:v>
                </c:pt>
                <c:pt idx="17">
                  <c:v>'13</c:v>
                </c:pt>
              </c:strCache>
            </c:strRef>
          </c:cat>
          <c:val>
            <c:numRef>
              <c:f>Sheet1!$B$4:$S$4</c:f>
              <c:numCache>
                <c:formatCode>#,##0</c:formatCode>
                <c:ptCount val="18"/>
                <c:pt idx="0">
                  <c:v>2367456</c:v>
                </c:pt>
                <c:pt idx="1">
                  <c:v>2166628</c:v>
                </c:pt>
                <c:pt idx="2">
                  <c:v>1906763</c:v>
                </c:pt>
                <c:pt idx="3">
                  <c:v>1677927</c:v>
                </c:pt>
                <c:pt idx="4">
                  <c:v>1354131</c:v>
                </c:pt>
                <c:pt idx="5">
                  <c:v>1025660</c:v>
                </c:pt>
                <c:pt idx="6">
                  <c:v>782116</c:v>
                </c:pt>
                <c:pt idx="7">
                  <c:v>828634</c:v>
                </c:pt>
                <c:pt idx="8">
                  <c:v>830872</c:v>
                </c:pt>
                <c:pt idx="9">
                  <c:v>1815236</c:v>
                </c:pt>
                <c:pt idx="10">
                  <c:v>3128252</c:v>
                </c:pt>
                <c:pt idx="11">
                  <c:v>6167659</c:v>
                </c:pt>
                <c:pt idx="12">
                  <c:v>11275864</c:v>
                </c:pt>
                <c:pt idx="13">
                  <c:v>16391305</c:v>
                </c:pt>
                <c:pt idx="14">
                  <c:v>23254197</c:v>
                </c:pt>
                <c:pt idx="15">
                  <c:v>31780174</c:v>
                </c:pt>
                <c:pt idx="16">
                  <c:v>40587051</c:v>
                </c:pt>
                <c:pt idx="17">
                  <c:v>49037252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95264"/>
        <c:axId val="10801152"/>
      </c:areaChart>
      <c:catAx>
        <c:axId val="1079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80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01152"/>
        <c:scaling>
          <c:orientation val="minMax"/>
          <c:max val="100000000"/>
          <c:min val="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795264"/>
        <c:crosses val="autoZero"/>
        <c:crossBetween val="midCat"/>
        <c:majorUnit val="25000000"/>
        <c:minorUnit val="250000"/>
      </c:valAx>
    </c:plotArea>
    <c:plotVisOnly val="1"/>
    <c:dispBlanksAs val="zero"/>
    <c:showDLblsOverMax val="0"/>
  </c:chart>
  <c:spPr>
    <a:solidFill>
      <a:schemeClr val="bg1">
        <a:alpha val="50000"/>
      </a:schemeClr>
    </a:solidFill>
  </c:spPr>
  <c:txPr>
    <a:bodyPr/>
    <a:lstStyle/>
    <a:p>
      <a:pPr>
        <a:defRPr sz="140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Microsoft Exchange Connections</a:t>
            </a:r>
            <a:endParaRPr lang="en-US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5213"/>
            <a:ext cx="685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3F71AD83-62FA-4EB3-9346-87B2329DB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Oct 31 - Nov 3, 2011  </a:t>
            </a:r>
            <a:r>
              <a:rPr lang="en-US" dirty="0"/>
              <a:t>Las Vegas, NV</a:t>
            </a:r>
          </a:p>
        </p:txBody>
      </p:sp>
    </p:spTree>
    <p:extLst>
      <p:ext uri="{BB962C8B-B14F-4D97-AF65-F5344CB8AC3E}">
        <p14:creationId xmlns:p14="http://schemas.microsoft.com/office/powerpoint/2010/main" val="293581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Microsoft Exchange Connections</a:t>
            </a:r>
            <a:endParaRPr lang="en-US" dirty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Oct 31 – Nov 3, 2011, Las Vegas, NV</a:t>
            </a:r>
            <a:endParaRPr lang="en-US" dirty="0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5213"/>
            <a:ext cx="685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882B373A-0A01-43D4-AAA8-170A74DCB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38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Updates will be available at http://www.devconnections.com/updates/LasVegas_Fall11/Exchange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06793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Visual Studio Connections</a:t>
            </a:r>
          </a:p>
        </p:txBody>
      </p:sp>
      <p:sp>
        <p:nvSpPr>
          <p:cNvPr id="6147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Updates will be available at http://www.devconnections.com/updates/LasVegas_Fall08/VS</a:t>
            </a:r>
          </a:p>
        </p:txBody>
      </p:sp>
      <p:sp>
        <p:nvSpPr>
          <p:cNvPr id="6148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0" y="8610600"/>
            <a:ext cx="6856413" cy="457200"/>
          </a:xfrm>
          <a:noFill/>
        </p:spPr>
        <p:txBody>
          <a:bodyPr/>
          <a:lstStyle/>
          <a:p>
            <a:fld id="{723E00C3-EEDE-48E9-8E23-526B3181EAC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 popular conceptualization of the future is It as a Service</a:t>
            </a:r>
          </a:p>
          <a:p>
            <a:endParaRPr lang="en-US" smtClean="0"/>
          </a:p>
          <a:p>
            <a:r>
              <a:rPr lang="en-US" smtClean="0"/>
              <a:t>Def “work done by somebody for somebody else as a job, duty, punishment, or favor”</a:t>
            </a:r>
          </a:p>
          <a:p>
            <a:endParaRPr lang="en-US" smtClean="0"/>
          </a:p>
          <a:p>
            <a:r>
              <a:rPr lang="en-US" smtClean="0"/>
              <a:t>Intrinsic to the concept of a Service is </a:t>
            </a:r>
            <a:r>
              <a:rPr lang="en-US" sz="1400" b="1" smtClean="0"/>
              <a:t>management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B73D2-F664-4FA6-8BEC-F97CF6F051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7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Let me ground this concept in some specifics</a:t>
            </a:r>
          </a:p>
          <a:p>
            <a:endParaRPr lang="en-US" smtClean="0"/>
          </a:p>
          <a:p>
            <a:r>
              <a:rPr lang="en-US" smtClean="0"/>
              <a:t>Product</a:t>
            </a:r>
            <a:r>
              <a:rPr lang="en-US" baseline="0" smtClean="0"/>
              <a:t> mapping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Platform	Target Audience</a:t>
            </a:r>
          </a:p>
          <a:p>
            <a:r>
              <a:rPr lang="en-US" smtClean="0"/>
              <a:t>=====        =========</a:t>
            </a:r>
          </a:p>
          <a:p>
            <a:r>
              <a:rPr lang="en-US" smtClean="0"/>
              <a:t>Iaas	IT</a:t>
            </a:r>
            <a:r>
              <a:rPr lang="en-US" baseline="0" smtClean="0"/>
              <a:t> Pros</a:t>
            </a:r>
          </a:p>
          <a:p>
            <a:r>
              <a:rPr lang="en-US" baseline="0" smtClean="0"/>
              <a:t>PaaS	Developers</a:t>
            </a:r>
          </a:p>
          <a:p>
            <a:r>
              <a:rPr lang="en-US" baseline="0" smtClean="0"/>
              <a:t>SaaS	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5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0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1828"/>
            <a:fld id="{B7025D75-48CD-4DA7-9C94-644083B23067}" type="slidenum">
              <a:rPr lang="en-US">
                <a:solidFill>
                  <a:prstClr val="black"/>
                </a:solidFill>
              </a:rPr>
              <a:pPr defTabSz="891828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1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2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7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3E9E-56FB-4165-9B47-82665E4F5F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2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60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6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A4ABD-046D-4B62-9F3A-DA4F74D4CE0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29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90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3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06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Visual Studio Connections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Updates will be available at http://www.devconnections.com/updates/LasVegas_Fall08/VS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EAB40-3BED-4879-909B-D791B02DA3CD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B73D2-F664-4FA6-8BEC-F97CF6F051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713C8-0E6C-4624-877F-304ADFF1E9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5C1A-5F2B-476F-A304-5E4FF49A6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280B-1FC4-40EC-BDA0-55C663884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91" y="0"/>
            <a:ext cx="9141509" cy="6858000"/>
          </a:xfrm>
          <a:prstGeom prst="rect">
            <a:avLst/>
          </a:prstGeom>
          <a:gradFill>
            <a:gsLst>
              <a:gs pos="0">
                <a:srgbClr val="ABD9E9"/>
              </a:gs>
              <a:gs pos="100000">
                <a:srgbClr val="41C4D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4"/>
            <a:ext cx="9144000" cy="1924051"/>
          </a:xfrm>
          <a:effectLst/>
        </p:spPr>
        <p:txBody>
          <a:bodyPr anchor="b" anchorCtr="1">
            <a:normAutofit/>
          </a:bodyPr>
          <a:lstStyle>
            <a:lvl1pPr algn="l">
              <a:lnSpc>
                <a:spcPts val="6000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solidFill>
                  <a:srgbClr val="00B9F2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722" y="5644123"/>
            <a:ext cx="7182892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0722" y="5970087"/>
            <a:ext cx="7182892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7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7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151732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4"/>
            <a:ext cx="9144000" cy="1924051"/>
          </a:xfrm>
          <a:effectLst/>
        </p:spPr>
        <p:txBody>
          <a:bodyPr anchor="b" anchorCtr="1">
            <a:normAutofit/>
          </a:bodyPr>
          <a:lstStyle>
            <a:lvl1pPr algn="l">
              <a:lnSpc>
                <a:spcPts val="6000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solidFill>
                  <a:srgbClr val="00B9F2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722" y="5644123"/>
            <a:ext cx="7182892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0722" y="5970087"/>
            <a:ext cx="7182892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7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7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151732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6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10DE-2C89-4E00-ABCE-598392C47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8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2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4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C78B-A7C8-41F0-8E2E-F665C657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3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DEA5-3236-49DF-A87B-8A60F6D5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467B-4FC7-4D73-BF12-D0A0A527C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7FF4-37D2-4E09-BDCD-56435D34A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9A2B-6586-4CBD-B897-64B6620D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967B-3950-47B6-87FF-FFEFC76B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AD81-FA7F-45BE-B26D-A36433F83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08501C-12D1-4FD8-AEBE-086BB657A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96AB-FB88-4850-9F48-3D027D121902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51DC-ACC5-4E05-9B49-6AD00CFED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9835-01F0-4476-B657-5D686B291B2E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CB48-71DF-4E2F-B241-367900E7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icrosoft.com/presspass/presskits/cloud/docs/The-Economics-of-the-Cloud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Changing Datacenters, </a:t>
            </a:r>
            <a:br>
              <a:rPr lang="en-US" dirty="0" smtClean="0"/>
            </a:br>
            <a:r>
              <a:rPr lang="en-US" dirty="0" smtClean="0"/>
              <a:t>Changing 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934200" cy="17526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Jeffrey Snover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Distinguished Engineer &amp;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Lead Architect for Windows Server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@</a:t>
            </a:r>
            <a:r>
              <a:rPr lang="en-US" dirty="0" err="1" smtClean="0">
                <a:solidFill>
                  <a:srgbClr val="FFFF00"/>
                </a:solidFill>
              </a:rPr>
              <a:t>jsnover</a:t>
            </a:r>
            <a:r>
              <a:rPr lang="en-US" dirty="0" smtClean="0">
                <a:solidFill>
                  <a:srgbClr val="FFFF00"/>
                </a:solidFill>
              </a:rPr>
              <a:t> &lt;twitter&gt;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Architecture gestalt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verses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</a:t>
            </a:r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 smtClean="0">
                <a:solidFill>
                  <a:srgbClr val="FFFF00"/>
                </a:solidFill>
              </a:rPr>
              <a:t>usiness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odel</a:t>
            </a:r>
          </a:p>
        </p:txBody>
      </p:sp>
    </p:spTree>
    <p:extLst>
      <p:ext uri="{BB962C8B-B14F-4D97-AF65-F5344CB8AC3E}">
        <p14:creationId xmlns:p14="http://schemas.microsoft.com/office/powerpoint/2010/main" val="9329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Architecture </a:t>
            </a:r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estalt</a:t>
            </a:r>
          </a:p>
          <a:p>
            <a:pPr lvl="1"/>
            <a:r>
              <a:rPr lang="en-US" dirty="0" smtClean="0"/>
              <a:t>Elastic and self healing</a:t>
            </a:r>
          </a:p>
          <a:p>
            <a:pPr lvl="1"/>
            <a:r>
              <a:rPr lang="en-US" dirty="0" smtClean="0"/>
              <a:t>End-user as admins via self-service portals</a:t>
            </a:r>
          </a:p>
          <a:p>
            <a:pPr lvl="1"/>
            <a:r>
              <a:rPr lang="en-US" dirty="0" smtClean="0"/>
              <a:t>Delivering IT as a Service (*</a:t>
            </a:r>
            <a:r>
              <a:rPr lang="en-US" dirty="0" err="1" smtClean="0"/>
              <a:t>aaS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6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Business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odel</a:t>
            </a:r>
          </a:p>
          <a:p>
            <a:pPr lvl="1"/>
            <a:r>
              <a:rPr lang="en-US" dirty="0" smtClean="0"/>
              <a:t>Buying IT services from someone else</a:t>
            </a:r>
          </a:p>
          <a:p>
            <a:pPr lvl="1"/>
            <a:r>
              <a:rPr lang="en-US" dirty="0" smtClean="0"/>
              <a:t>Pay for use</a:t>
            </a:r>
          </a:p>
          <a:p>
            <a:pPr lvl="1"/>
            <a:r>
              <a:rPr lang="en-US" dirty="0" smtClean="0"/>
              <a:t>Public vs. private cloud  </a:t>
            </a:r>
          </a:p>
        </p:txBody>
      </p:sp>
    </p:spTree>
    <p:extLst>
      <p:ext uri="{BB962C8B-B14F-4D97-AF65-F5344CB8AC3E}">
        <p14:creationId xmlns:p14="http://schemas.microsoft.com/office/powerpoint/2010/main" val="35356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Hybrids make sense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Cloud and non-cloud architectures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Cloud + non-cloud 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535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Cloud: IT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735" y="4572000"/>
            <a:ext cx="8706377" cy="914400"/>
          </a:xfrm>
          <a:prstGeom prst="rect">
            <a:avLst/>
          </a:prstGeom>
          <a:gradFill>
            <a:gsLst>
              <a:gs pos="47000">
                <a:srgbClr val="00B0F0">
                  <a:alpha val="84000"/>
                </a:srgbClr>
              </a:gs>
              <a:gs pos="100000">
                <a:srgbClr val="010010">
                  <a:alpha val="0"/>
                </a:srgbClr>
              </a:gs>
              <a:gs pos="0">
                <a:srgbClr val="010010">
                  <a:alpha val="0"/>
                </a:srgbClr>
              </a:gs>
            </a:gsLst>
            <a:lin ang="0" scaled="1"/>
          </a:gradFill>
          <a:effectLst>
            <a:outerShdw blurRad="203200" algn="ctr" rotWithShape="0">
              <a:prstClr val="black"/>
            </a:outerShdw>
          </a:effectLst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345312" indent="-345312" algn="ctr" defTabSz="685835">
              <a:lnSpc>
                <a:spcPct val="90000"/>
              </a:lnSpc>
              <a:spcBef>
                <a:spcPct val="20000"/>
              </a:spcBef>
              <a:buSzPct val="95000"/>
              <a:defRPr sz="4400" b="1" i="0" spc="-68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  <a:latin typeface="Segoe Light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7735" y="1676400"/>
            <a:ext cx="8706377" cy="914400"/>
          </a:xfrm>
          <a:prstGeom prst="rect">
            <a:avLst/>
          </a:prstGeom>
          <a:gradFill>
            <a:gsLst>
              <a:gs pos="47000">
                <a:srgbClr val="00B0F0">
                  <a:alpha val="84000"/>
                </a:srgbClr>
              </a:gs>
              <a:gs pos="100000">
                <a:srgbClr val="010010">
                  <a:alpha val="0"/>
                </a:srgbClr>
              </a:gs>
              <a:gs pos="0">
                <a:srgbClr val="010010">
                  <a:alpha val="0"/>
                </a:srgbClr>
              </a:gs>
            </a:gsLst>
            <a:lin ang="0" scaled="1"/>
          </a:gradFill>
          <a:effectLst>
            <a:outerShdw blurRad="203200" algn="ctr" rotWithShape="0">
              <a:prstClr val="black"/>
            </a:outerShdw>
          </a:effectLst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345312" indent="-345312" algn="ctr" defTabSz="685835">
              <a:lnSpc>
                <a:spcPct val="90000"/>
              </a:lnSpc>
              <a:spcBef>
                <a:spcPct val="20000"/>
              </a:spcBef>
              <a:buSzPct val="95000"/>
              <a:defRPr sz="4400" b="1" i="0" spc="-68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  <a:latin typeface="Segoe Light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Cloud: IT as a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665" y="3124200"/>
            <a:ext cx="8706377" cy="914400"/>
          </a:xfrm>
          <a:prstGeom prst="rect">
            <a:avLst/>
          </a:prstGeom>
          <a:gradFill>
            <a:gsLst>
              <a:gs pos="47000">
                <a:srgbClr val="00B0F0">
                  <a:alpha val="84000"/>
                </a:srgbClr>
              </a:gs>
              <a:gs pos="100000">
                <a:srgbClr val="010010">
                  <a:alpha val="0"/>
                </a:srgbClr>
              </a:gs>
              <a:gs pos="0">
                <a:srgbClr val="010010">
                  <a:alpha val="0"/>
                </a:srgbClr>
              </a:gs>
            </a:gsLst>
            <a:lin ang="0" scaled="1"/>
          </a:gradFill>
          <a:effectLst>
            <a:outerShdw blurRad="203200" algn="ctr" rotWithShape="0">
              <a:prstClr val="black"/>
            </a:outerShdw>
          </a:effectLst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345312" indent="-345312" algn="ctr" defTabSz="685835">
              <a:lnSpc>
                <a:spcPct val="90000"/>
              </a:lnSpc>
              <a:spcBef>
                <a:spcPct val="20000"/>
              </a:spcBef>
              <a:buSzPct val="95000"/>
              <a:defRPr sz="4400" b="1" i="0" spc="-68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  <a:latin typeface="Segoe Light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01292"/>
            <a:ext cx="1040274" cy="96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5091"/>
            <a:ext cx="1040274" cy="96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88890"/>
            <a:ext cx="1040274" cy="9647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1637695" y="4580691"/>
            <a:ext cx="4919864" cy="64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06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4000" spc="-100" dirty="0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INFRASTRUCTURE</a:t>
            </a:r>
            <a:endParaRPr lang="en-US" sz="4000" spc="-100" dirty="0">
              <a:ln w="3175">
                <a:noFill/>
              </a:ln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37695" y="3174490"/>
            <a:ext cx="4919864" cy="64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06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4000" spc="-100" dirty="0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PLATFORM</a:t>
            </a:r>
            <a:endParaRPr lang="en-US" sz="4000" spc="-100" dirty="0">
              <a:ln w="3175">
                <a:noFill/>
              </a:ln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7699" y="1768288"/>
            <a:ext cx="4919865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06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4000" spc="-100" dirty="0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SOFTWARE</a:t>
            </a:r>
            <a:endParaRPr lang="en-US" sz="4000" spc="-100" dirty="0">
              <a:ln w="3175">
                <a:noFill/>
              </a:ln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45445" y="2209802"/>
            <a:ext cx="34547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4606" algn="r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spc="600" dirty="0" smtClean="0">
                <a:ln w="3175">
                  <a:noFill/>
                </a:ln>
                <a:solidFill>
                  <a:schemeClr val="bg1"/>
                </a:solidFill>
                <a:cs typeface="Arial" charset="0"/>
              </a:rPr>
              <a:t>as </a:t>
            </a:r>
            <a:r>
              <a:rPr lang="en-US" sz="2800" spc="600" dirty="0">
                <a:ln w="3175">
                  <a:noFill/>
                </a:ln>
                <a:solidFill>
                  <a:schemeClr val="bg1"/>
                </a:solidFill>
                <a:cs typeface="Arial" charset="0"/>
              </a:rPr>
              <a:t>a</a:t>
            </a:r>
            <a:r>
              <a:rPr lang="en-US" sz="2800" spc="600" dirty="0" smtClean="0">
                <a:ln w="3175">
                  <a:noFill/>
                </a:ln>
                <a:solidFill>
                  <a:schemeClr val="bg1"/>
                </a:solidFill>
                <a:cs typeface="Arial" charset="0"/>
              </a:rPr>
              <a:t> SERVICE</a:t>
            </a:r>
            <a:endParaRPr lang="en-US" sz="2800" spc="600" dirty="0">
              <a:ln w="3175">
                <a:noFill/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45445" y="3616003"/>
            <a:ext cx="34547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4606" algn="r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spc="600" dirty="0">
                <a:ln w="3175">
                  <a:noFill/>
                </a:ln>
                <a:solidFill>
                  <a:schemeClr val="bg1"/>
                </a:solidFill>
                <a:cs typeface="Arial" charset="0"/>
              </a:rPr>
              <a:t>as a SERVICE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45445" y="5022204"/>
            <a:ext cx="34547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4606" algn="r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spc="600" dirty="0">
                <a:ln w="3175">
                  <a:noFill/>
                </a:ln>
                <a:solidFill>
                  <a:schemeClr val="bg1"/>
                </a:solidFill>
                <a:cs typeface="Arial" charset="0"/>
              </a:rPr>
              <a:t>as a SERVICE</a:t>
            </a:r>
          </a:p>
        </p:txBody>
      </p:sp>
      <p:pic>
        <p:nvPicPr>
          <p:cNvPr id="17" name="Picture 16" descr="ws_rgb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5822" y="6477000"/>
            <a:ext cx="1480538" cy="2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Cloud: IT as a Service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424797"/>
              </p:ext>
            </p:extLst>
          </p:nvPr>
        </p:nvGraphicFramePr>
        <p:xfrm>
          <a:off x="457200" y="33528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124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Service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By Somebody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For Somebody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SaaS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Vendors (e.g. MSFT)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End Users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PaaS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Vendors (e.g. MSFT)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Developers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IaaS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Vendors or IT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IT, Developers, Testers, End Users</a:t>
                      </a:r>
                      <a:endParaRPr lang="en-US" sz="2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1" y="1295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Service</a:t>
            </a:r>
            <a:r>
              <a:rPr lang="en-US" sz="2800" dirty="0" smtClean="0">
                <a:solidFill>
                  <a:srgbClr val="FFFF00"/>
                </a:solidFill>
              </a:rPr>
              <a:t>: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Work </a:t>
            </a:r>
            <a:r>
              <a:rPr lang="en-US" sz="2800" dirty="0">
                <a:solidFill>
                  <a:srgbClr val="FFFF00"/>
                </a:solidFill>
              </a:rPr>
              <a:t>done </a:t>
            </a:r>
            <a:r>
              <a:rPr lang="en-US" sz="2800" b="1" dirty="0">
                <a:solidFill>
                  <a:srgbClr val="00B0F0"/>
                </a:solidFill>
              </a:rPr>
              <a:t>by somebody 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for </a:t>
            </a:r>
            <a:r>
              <a:rPr lang="en-US" sz="2800" b="1" dirty="0">
                <a:solidFill>
                  <a:srgbClr val="00B0F0"/>
                </a:solidFill>
              </a:rPr>
              <a:t>somebody </a:t>
            </a:r>
            <a:r>
              <a:rPr lang="en-US" sz="2800" dirty="0">
                <a:solidFill>
                  <a:srgbClr val="FFFF00"/>
                </a:solidFill>
              </a:rPr>
              <a:t>else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	as </a:t>
            </a:r>
            <a:r>
              <a:rPr lang="en-US" sz="2800" dirty="0">
                <a:solidFill>
                  <a:srgbClr val="FFFF00"/>
                </a:solidFill>
              </a:rPr>
              <a:t>a job, duty, punishment, or </a:t>
            </a:r>
            <a:r>
              <a:rPr lang="en-US" sz="2800" dirty="0" smtClean="0">
                <a:solidFill>
                  <a:srgbClr val="FFFF00"/>
                </a:solidFill>
              </a:rPr>
              <a:t>favor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47735" y="4572002"/>
            <a:ext cx="8706377" cy="838199"/>
          </a:xfrm>
          <a:prstGeom prst="rect">
            <a:avLst/>
          </a:prstGeom>
          <a:gradFill>
            <a:gsLst>
              <a:gs pos="47000">
                <a:srgbClr val="00B0F0">
                  <a:alpha val="84000"/>
                </a:srgbClr>
              </a:gs>
              <a:gs pos="100000">
                <a:srgbClr val="010010">
                  <a:alpha val="0"/>
                </a:srgbClr>
              </a:gs>
              <a:gs pos="0">
                <a:srgbClr val="010010">
                  <a:alpha val="0"/>
                </a:srgbClr>
              </a:gs>
            </a:gsLst>
            <a:lin ang="0" scaled="1"/>
          </a:gradFill>
          <a:effectLst>
            <a:outerShdw blurRad="203200" algn="ctr" rotWithShape="0">
              <a:prstClr val="black"/>
            </a:outerShdw>
          </a:effectLst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345312" indent="-345312" algn="ctr" defTabSz="685835">
              <a:lnSpc>
                <a:spcPct val="90000"/>
              </a:lnSpc>
              <a:spcBef>
                <a:spcPct val="20000"/>
              </a:spcBef>
              <a:buSzPct val="95000"/>
              <a:defRPr sz="4400" b="1" i="0" spc="-68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  <a:latin typeface="Segoe Light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7735" y="3200402"/>
            <a:ext cx="8706377" cy="838199"/>
          </a:xfrm>
          <a:prstGeom prst="rect">
            <a:avLst/>
          </a:prstGeom>
          <a:gradFill>
            <a:gsLst>
              <a:gs pos="47000">
                <a:srgbClr val="00B0F0">
                  <a:alpha val="84000"/>
                </a:srgbClr>
              </a:gs>
              <a:gs pos="100000">
                <a:srgbClr val="010010">
                  <a:alpha val="0"/>
                </a:srgbClr>
              </a:gs>
              <a:gs pos="0">
                <a:srgbClr val="010010">
                  <a:alpha val="0"/>
                </a:srgbClr>
              </a:gs>
            </a:gsLst>
            <a:lin ang="0" scaled="1"/>
          </a:gradFill>
          <a:effectLst>
            <a:outerShdw blurRad="203200" algn="ctr" rotWithShape="0">
              <a:prstClr val="black"/>
            </a:outerShdw>
          </a:effectLst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345312" indent="-345312" algn="ctr" defTabSz="685835">
              <a:lnSpc>
                <a:spcPct val="90000"/>
              </a:lnSpc>
              <a:spcBef>
                <a:spcPct val="20000"/>
              </a:spcBef>
              <a:buSzPct val="95000"/>
              <a:defRPr sz="4400" b="1" i="0" spc="-68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  <a:latin typeface="Segoe Light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Cloud: IT as a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4665" y="1752601"/>
            <a:ext cx="8706377" cy="838199"/>
          </a:xfrm>
          <a:prstGeom prst="rect">
            <a:avLst/>
          </a:prstGeom>
          <a:gradFill>
            <a:gsLst>
              <a:gs pos="47000">
                <a:srgbClr val="00B0F0">
                  <a:alpha val="84000"/>
                </a:srgbClr>
              </a:gs>
              <a:gs pos="100000">
                <a:srgbClr val="010010">
                  <a:alpha val="0"/>
                </a:srgbClr>
              </a:gs>
              <a:gs pos="0">
                <a:srgbClr val="010010">
                  <a:alpha val="0"/>
                </a:srgbClr>
              </a:gs>
            </a:gsLst>
            <a:lin ang="0" scaled="1"/>
          </a:gradFill>
          <a:effectLst>
            <a:outerShdw blurRad="203200" algn="ctr" rotWithShape="0">
              <a:prstClr val="black"/>
            </a:outerShdw>
          </a:effectLst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345312" indent="-345312" algn="ctr" defTabSz="685835">
              <a:lnSpc>
                <a:spcPct val="90000"/>
              </a:lnSpc>
              <a:spcBef>
                <a:spcPct val="20000"/>
              </a:spcBef>
              <a:buSzPct val="95000"/>
              <a:defRPr sz="4400" b="1" i="0" spc="-68">
                <a:ln w="3175"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  <a:tileRect/>
                </a:gradFill>
                <a:latin typeface="Segoe Light" pitchFamily="34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01292"/>
            <a:ext cx="1040274" cy="96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5091"/>
            <a:ext cx="1040274" cy="96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88890"/>
            <a:ext cx="1040274" cy="9647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24001" y="4660511"/>
            <a:ext cx="349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06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4000" spc="-100" dirty="0" err="1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IaaS</a:t>
            </a:r>
            <a:endParaRPr lang="en-US" sz="4000" spc="-100" dirty="0">
              <a:ln w="3175">
                <a:noFill/>
              </a:ln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1" y="3254310"/>
            <a:ext cx="3499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06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4000" spc="-100" dirty="0" err="1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PaaS</a:t>
            </a:r>
            <a:endParaRPr lang="en-US" sz="4000" spc="-100" dirty="0">
              <a:ln w="3175">
                <a:noFill/>
              </a:ln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4" y="1848107"/>
            <a:ext cx="3499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4606" defTabSz="914298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4000" spc="-100" dirty="0" err="1" smtClean="0">
                <a:ln w="3175">
                  <a:noFill/>
                </a:ln>
                <a:solidFill>
                  <a:schemeClr val="bg1"/>
                </a:solidFill>
                <a:latin typeface="+mj-lt"/>
                <a:cs typeface="Arial" charset="0"/>
              </a:rPr>
              <a:t>SaaS</a:t>
            </a:r>
            <a:endParaRPr lang="en-US" sz="4000" spc="-100" dirty="0">
              <a:ln w="3175">
                <a:noFill/>
              </a:ln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7713" y="1860734"/>
            <a:ext cx="6088612" cy="662055"/>
            <a:chOff x="3483428" y="1484501"/>
            <a:chExt cx="8560255" cy="930813"/>
          </a:xfrm>
        </p:grpSpPr>
        <p:sp>
          <p:nvSpPr>
            <p:cNvPr id="13" name="Rounded Rectangle 12"/>
            <p:cNvSpPr/>
            <p:nvPr/>
          </p:nvSpPr>
          <p:spPr bwMode="gray">
            <a:xfrm>
              <a:off x="3483428" y="1484501"/>
              <a:ext cx="8560255" cy="91135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FF"/>
                </a:gs>
                <a:gs pos="11000">
                  <a:srgbClr val="FFFFFF">
                    <a:alpha val="0"/>
                  </a:srgbClr>
                </a:gs>
                <a:gs pos="46000">
                  <a:srgbClr val="FFFFFF">
                    <a:alpha val="0"/>
                  </a:srgbClr>
                </a:gs>
                <a:gs pos="75000">
                  <a:srgbClr val="000000">
                    <a:alpha val="43000"/>
                  </a:srgbClr>
                </a:gs>
                <a:gs pos="100000">
                  <a:srgbClr val="12056F">
                    <a:alpha val="0"/>
                  </a:srgbClr>
                </a:gs>
              </a:gsLst>
              <a:lin ang="4800000" scaled="0"/>
              <a:tileRect/>
            </a:gradFill>
            <a:ln w="9525" cap="flat" cmpd="sng" algn="ctr">
              <a:solidFill>
                <a:srgbClr val="FFFFFF">
                  <a:alpha val="63137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8098" rIns="0" bIns="380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100" b="1" spc="-9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Arial" charset="0"/>
              </a:endParaRPr>
            </a:p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100" b="1" spc="-9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Arial" charset="0"/>
              </a:endParaRPr>
            </a:p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spc="-90" dirty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 pitchFamily="34" charset="0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064354" y="1583563"/>
              <a:ext cx="7398403" cy="831751"/>
              <a:chOff x="4216423" y="1583563"/>
              <a:chExt cx="7398403" cy="831751"/>
            </a:xfrm>
          </p:grpSpPr>
          <p:pic>
            <p:nvPicPr>
              <p:cNvPr id="15" name="Picture 2" descr="\\eventsql\dvd\Online_ART\DVD_Art_Sept-2-2010\Logos\Windows Intune\Win-Intune_h_r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486" y="1905957"/>
                <a:ext cx="2295931" cy="262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423" y="1734929"/>
                <a:ext cx="1806879" cy="680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5" descr="\\eventsql\dvd\Online_ART\DVD_Art_Sept-2-2010\Logos\Microsoft Dynamics\Dynamics - overall brand\dynamics brand rev h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1550" y="1583563"/>
                <a:ext cx="3013276" cy="676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2747712" y="4658622"/>
            <a:ext cx="6088609" cy="648217"/>
            <a:chOff x="3512612" y="4282389"/>
            <a:chExt cx="8560255" cy="911358"/>
          </a:xfrm>
        </p:grpSpPr>
        <p:sp>
          <p:nvSpPr>
            <p:cNvPr id="19" name="Rounded Rectangle 18"/>
            <p:cNvSpPr/>
            <p:nvPr/>
          </p:nvSpPr>
          <p:spPr bwMode="gray">
            <a:xfrm>
              <a:off x="3512612" y="4282389"/>
              <a:ext cx="8560255" cy="91135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FF"/>
                </a:gs>
                <a:gs pos="11000">
                  <a:srgbClr val="FFFFFF">
                    <a:alpha val="0"/>
                  </a:srgbClr>
                </a:gs>
                <a:gs pos="46000">
                  <a:srgbClr val="FFFFFF">
                    <a:alpha val="0"/>
                  </a:srgbClr>
                </a:gs>
                <a:gs pos="75000">
                  <a:srgbClr val="000000">
                    <a:alpha val="43000"/>
                  </a:srgbClr>
                </a:gs>
                <a:gs pos="100000">
                  <a:srgbClr val="12056F">
                    <a:alpha val="0"/>
                  </a:srgbClr>
                </a:gs>
              </a:gsLst>
              <a:lin ang="4800000" scaled="0"/>
              <a:tileRect/>
            </a:gradFill>
            <a:ln w="9525" cap="flat" cmpd="sng" algn="ctr">
              <a:solidFill>
                <a:srgbClr val="FFFFFF">
                  <a:alpha val="63137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8098" rIns="0" bIns="380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100" b="1" spc="-9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Arial" charset="0"/>
              </a:endParaRPr>
            </a:p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100" b="1" spc="-9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Arial" charset="0"/>
              </a:endParaRPr>
            </a:p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spc="-90" dirty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 pitchFamily="34" charset="0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786455" y="4473220"/>
              <a:ext cx="6012568" cy="479434"/>
              <a:chOff x="4985321" y="4473220"/>
              <a:chExt cx="6012568" cy="47943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985321" y="4474999"/>
                <a:ext cx="3699238" cy="477655"/>
                <a:chOff x="4167902" y="3884861"/>
                <a:chExt cx="3701666" cy="477968"/>
              </a:xfrm>
            </p:grpSpPr>
            <p:pic>
              <p:nvPicPr>
                <p:cNvPr id="23" name="Picture 2" descr="\\eventsql\dvd\Online_ART\DVD_Art_Sept-2-2010\Logos\Microsoft Hyper-V Server\Microsoft Hyper-V Server logo v r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3317" r="41658"/>
                <a:stretch/>
              </p:blipFill>
              <p:spPr bwMode="auto">
                <a:xfrm>
                  <a:off x="6739352" y="4003197"/>
                  <a:ext cx="1130216" cy="3596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3" descr="\\eventsql\dvd\Online_ART\DVD_Art_Sept-2-2010\Logos\Windows Server (brand)\Windows Server brand logo hr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7902" y="3884861"/>
                  <a:ext cx="2537344" cy="4699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" name="Picture 3" descr="\\eventsql\dvd\Online_ART\DVD_Art_Sept-2-2010\Logos\System Center\_System Center brand\System Center generic brand Grid h r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7300" y="4473220"/>
                <a:ext cx="2080589" cy="457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2747712" y="3266935"/>
            <a:ext cx="6088609" cy="648217"/>
            <a:chOff x="3512612" y="2890702"/>
            <a:chExt cx="8560255" cy="911358"/>
          </a:xfrm>
        </p:grpSpPr>
        <p:sp>
          <p:nvSpPr>
            <p:cNvPr id="26" name="Rounded Rectangle 25"/>
            <p:cNvSpPr/>
            <p:nvPr/>
          </p:nvSpPr>
          <p:spPr bwMode="gray">
            <a:xfrm>
              <a:off x="3512612" y="2890702"/>
              <a:ext cx="8560255" cy="911358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FF"/>
                </a:gs>
                <a:gs pos="11000">
                  <a:srgbClr val="FFFFFF">
                    <a:alpha val="0"/>
                  </a:srgbClr>
                </a:gs>
                <a:gs pos="46000">
                  <a:srgbClr val="FFFFFF">
                    <a:alpha val="0"/>
                  </a:srgbClr>
                </a:gs>
                <a:gs pos="75000">
                  <a:srgbClr val="000000">
                    <a:alpha val="43000"/>
                  </a:srgbClr>
                </a:gs>
                <a:gs pos="100000">
                  <a:srgbClr val="12056F">
                    <a:alpha val="0"/>
                  </a:srgbClr>
                </a:gs>
              </a:gsLst>
              <a:lin ang="4800000" scaled="0"/>
              <a:tileRect/>
            </a:gradFill>
            <a:ln w="9525" cap="flat" cmpd="sng" algn="ctr">
              <a:solidFill>
                <a:srgbClr val="FFFFFF">
                  <a:alpha val="63137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8098" rIns="0" bIns="3809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100" b="1" spc="-9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Arial" charset="0"/>
              </a:endParaRPr>
            </a:p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2100" b="1" spc="-90" dirty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 pitchFamily="34" charset="0"/>
                <a:cs typeface="Arial" charset="0"/>
              </a:endParaRPr>
            </a:p>
            <a:p>
              <a:pPr algn="ctr" defTabSz="68583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 spc="-90" dirty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 pitchFamily="34" charset="0"/>
                  <a:cs typeface="Arial" charset="0"/>
                </a:rPr>
                <a:t> 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823399" y="3096724"/>
              <a:ext cx="5938680" cy="462370"/>
              <a:chOff x="5059209" y="3096724"/>
              <a:chExt cx="5938680" cy="46237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black">
              <a:xfrm>
                <a:off x="5059209" y="3133668"/>
                <a:ext cx="3218973" cy="42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3" descr="\\eventsql\dvd\Online_ART\DVD_Art_Sept-2-2010\Logos\System Center\_System Center brand\System Center generic brand Grid h r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7300" y="3096724"/>
                <a:ext cx="2080589" cy="457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2" name="Picture 31" descr="ws_rgb_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95822" y="6477000"/>
            <a:ext cx="1480538" cy="262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9916" y="5486400"/>
            <a:ext cx="4574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IT, Developers, Testers, End Users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9916" y="4038600"/>
            <a:ext cx="21242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Developers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709916" y="259080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End </a:t>
            </a:r>
            <a:r>
              <a:rPr lang="en-US" sz="2800" b="1" dirty="0" smtClean="0">
                <a:solidFill>
                  <a:srgbClr val="FFFF00"/>
                </a:solidFill>
              </a:rPr>
              <a:t>Users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Cloud? What Cloud?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9257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Deniers</a:t>
            </a:r>
          </a:p>
          <a:p>
            <a:pPr lvl="1"/>
            <a:r>
              <a:rPr lang="en-US" sz="2400" dirty="0" smtClean="0"/>
              <a:t>CIO Survey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7 percent “likely use public cloud services”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47 percent “private cloud their first pick”</a:t>
            </a:r>
          </a:p>
          <a:p>
            <a:pPr lvl="1"/>
            <a:r>
              <a:rPr lang="en-US" sz="2400" dirty="0" smtClean="0"/>
              <a:t>MVP Summit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~”We don’t need no stinking cloud.”</a:t>
            </a:r>
          </a:p>
        </p:txBody>
      </p:sp>
    </p:spTree>
    <p:extLst>
      <p:ext uri="{BB962C8B-B14F-4D97-AF65-F5344CB8AC3E}">
        <p14:creationId xmlns:p14="http://schemas.microsoft.com/office/powerpoint/2010/main" val="38246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3307140"/>
            <a:ext cx="8229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Denying the cloud is like </a:t>
            </a:r>
            <a:r>
              <a:rPr lang="en-US" sz="3200" b="1" dirty="0" smtClean="0">
                <a:solidFill>
                  <a:srgbClr val="00B0F0"/>
                </a:solidFill>
              </a:rPr>
              <a:t>denying gravity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Might make an </a:t>
            </a:r>
            <a:r>
              <a:rPr lang="en-US" sz="3200" b="1" dirty="0" smtClean="0">
                <a:solidFill>
                  <a:srgbClr val="00B0F0"/>
                </a:solidFill>
              </a:rPr>
              <a:t>amusing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conversation</a:t>
            </a:r>
            <a:r>
              <a:rPr lang="en-US" sz="32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But </a:t>
            </a:r>
            <a:r>
              <a:rPr lang="en-US" sz="3200" b="1" dirty="0" smtClean="0">
                <a:solidFill>
                  <a:srgbClr val="00B0F0"/>
                </a:solidFill>
              </a:rPr>
              <a:t>don’t bet your life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on it.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Cloud, What Cloud?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Reader’s Digest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Datacenters are changing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 will prosper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Others will not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Plan accordingly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7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Cloud? What Cloud?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Why they are </a:t>
            </a:r>
            <a:r>
              <a:rPr lang="en-US" b="1" dirty="0" smtClean="0">
                <a:solidFill>
                  <a:srgbClr val="00B0F0"/>
                </a:solidFill>
              </a:rPr>
              <a:t>wrong (1):</a:t>
            </a:r>
          </a:p>
          <a:p>
            <a:pPr marL="457200" lvl="1" indent="0">
              <a:buNone/>
            </a:pPr>
            <a:r>
              <a:rPr lang="en-US" sz="3200" dirty="0" smtClean="0"/>
              <a:t>The “Innovator’s Dilemma”*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314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Clayton Christensen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Cloud? What Cloud?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Why they are </a:t>
            </a:r>
            <a:r>
              <a:rPr lang="en-US" b="1" dirty="0" smtClean="0">
                <a:solidFill>
                  <a:srgbClr val="00B0F0"/>
                </a:solidFill>
              </a:rPr>
              <a:t>wrong (2):</a:t>
            </a:r>
          </a:p>
          <a:p>
            <a:pPr marL="457200" lvl="1" indent="0">
              <a:buNone/>
            </a:pPr>
            <a:r>
              <a:rPr lang="en-US" sz="3200" dirty="0" smtClean="0"/>
              <a:t>Punctuated </a:t>
            </a:r>
            <a:r>
              <a:rPr lang="en-US" sz="3200" dirty="0" err="1" smtClean="0"/>
              <a:t>Equilibria</a:t>
            </a:r>
            <a:r>
              <a:rPr lang="en-US" sz="3200" dirty="0" smtClean="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09600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Niles </a:t>
            </a:r>
            <a:r>
              <a:rPr lang="en-US" dirty="0" err="1" smtClean="0"/>
              <a:t>Eldredge</a:t>
            </a:r>
            <a:r>
              <a:rPr lang="en-US" dirty="0" smtClean="0"/>
              <a:t> and Stephen Jay Gould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Cloud? What Cloud?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Why they are </a:t>
            </a:r>
            <a:r>
              <a:rPr lang="en-US" b="1" dirty="0" smtClean="0">
                <a:solidFill>
                  <a:srgbClr val="00B0F0"/>
                </a:solidFill>
              </a:rPr>
              <a:t>wrong (3):</a:t>
            </a:r>
          </a:p>
          <a:p>
            <a:pPr marL="457200" lvl="1" indent="0">
              <a:buNone/>
            </a:pPr>
            <a:r>
              <a:rPr lang="en-US" sz="3200" dirty="0" smtClean="0"/>
              <a:t> Subversion</a:t>
            </a:r>
          </a:p>
        </p:txBody>
      </p:sp>
    </p:spTree>
    <p:extLst>
      <p:ext uri="{BB962C8B-B14F-4D97-AF65-F5344CB8AC3E}">
        <p14:creationId xmlns:p14="http://schemas.microsoft.com/office/powerpoint/2010/main" val="710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0"/>
            <a:ext cx="8839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Today’s IT </a:t>
            </a:r>
            <a:r>
              <a:rPr lang="en-US" sz="3200" dirty="0">
                <a:solidFill>
                  <a:srgbClr val="FFFF00"/>
                </a:solidFill>
              </a:rPr>
              <a:t>is 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    the </a:t>
            </a:r>
            <a:r>
              <a:rPr lang="en-US" sz="3200" b="1" dirty="0" smtClean="0">
                <a:solidFill>
                  <a:srgbClr val="00B0F0"/>
                </a:solidFill>
              </a:rPr>
              <a:t>post-facto </a:t>
            </a:r>
            <a:r>
              <a:rPr lang="en-US" sz="3200" b="1" dirty="0">
                <a:solidFill>
                  <a:srgbClr val="00B0F0"/>
                </a:solidFill>
              </a:rPr>
              <a:t>cleanup 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   </a:t>
            </a:r>
            <a:r>
              <a:rPr lang="en-US" sz="3200" dirty="0" smtClean="0">
                <a:solidFill>
                  <a:srgbClr val="FFFF00"/>
                </a:solidFill>
              </a:rPr>
              <a:t>of </a:t>
            </a:r>
            <a:r>
              <a:rPr lang="en-US" sz="3200" dirty="0">
                <a:solidFill>
                  <a:srgbClr val="FFFF00"/>
                </a:solidFill>
              </a:rPr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mess </a:t>
            </a:r>
            <a:r>
              <a:rPr lang="en-US" sz="3200" dirty="0">
                <a:solidFill>
                  <a:srgbClr val="FFFF00"/>
                </a:solidFill>
              </a:rPr>
              <a:t>someone </a:t>
            </a:r>
            <a:r>
              <a:rPr lang="en-US" sz="3200" dirty="0" smtClean="0">
                <a:solidFill>
                  <a:srgbClr val="FFFF00"/>
                </a:solidFill>
              </a:rPr>
              <a:t>created before us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Quintessence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776666"/>
            <a:ext cx="2237874" cy="1515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On-Premise 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7537" y="1776666"/>
            <a:ext cx="2101515" cy="1515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Cloud Business Model</a:t>
            </a:r>
            <a:endParaRPr lang="en-US" sz="2400" dirty="0"/>
          </a:p>
        </p:txBody>
      </p:sp>
      <p:sp>
        <p:nvSpPr>
          <p:cNvPr id="9" name="Left-Right Arrow 8"/>
          <p:cNvSpPr/>
          <p:nvPr/>
        </p:nvSpPr>
        <p:spPr>
          <a:xfrm>
            <a:off x="2695074" y="2318089"/>
            <a:ext cx="2742462" cy="44517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26418"/>
            <a:ext cx="3494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Physical access &amp; 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Configuration and 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Bandwidth and latency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7912" y="3848373"/>
            <a:ext cx="388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Elastic and affordable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 =&gt; 10,000 =&gt; 1 servers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Inexpensive when you use it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You only pay when you use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Quintessence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776666"/>
            <a:ext cx="2237874" cy="1515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On-Premise 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37537" y="1776666"/>
            <a:ext cx="2101515" cy="1515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Cloud Business Model</a:t>
            </a:r>
            <a:endParaRPr lang="en-US" sz="2400" dirty="0"/>
          </a:p>
        </p:txBody>
      </p:sp>
      <p:sp>
        <p:nvSpPr>
          <p:cNvPr id="9" name="Left-Right Arrow 8"/>
          <p:cNvSpPr/>
          <p:nvPr/>
        </p:nvSpPr>
        <p:spPr>
          <a:xfrm>
            <a:off x="2695074" y="2318089"/>
            <a:ext cx="2742462" cy="44517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733" y="4953000"/>
            <a:ext cx="3494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Physical access &amp; 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Configuration and 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Bandwidth and latency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581400"/>
            <a:ext cx="388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Elastic and affordable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 =&gt; 10,000 =&gt; 1 servers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Inexpensive when you use it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You only pay when you use it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62000" y="5334000"/>
            <a:ext cx="1686733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304867" y="3886200"/>
            <a:ext cx="1686733" cy="762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Quintessence</a:t>
            </a:r>
          </a:p>
        </p:txBody>
      </p:sp>
    </p:spTree>
    <p:extLst>
      <p:ext uri="{BB962C8B-B14F-4D97-AF65-F5344CB8AC3E}">
        <p14:creationId xmlns:p14="http://schemas.microsoft.com/office/powerpoint/2010/main" val="17832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What discount could you get if you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bought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servers vs. </a:t>
            </a:r>
            <a:r>
              <a:rPr lang="en-US" dirty="0" smtClean="0">
                <a:solidFill>
                  <a:srgbClr val="00B0F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77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How about </a:t>
            </a:r>
            <a:r>
              <a:rPr lang="en-US" b="1" dirty="0">
                <a:solidFill>
                  <a:srgbClr val="00B0F0"/>
                </a:solidFill>
              </a:rPr>
              <a:t>100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8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How about </a:t>
            </a:r>
            <a:r>
              <a:rPr lang="en-US" b="1" dirty="0" smtClean="0">
                <a:solidFill>
                  <a:srgbClr val="00B0F0"/>
                </a:solidFill>
              </a:rPr>
              <a:t>1,000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97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Windows Server Business</a:t>
            </a:r>
            <a:br>
              <a:rPr lang="en-US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Server Hardware New Units Shipment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21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05589"/>
              </p:ext>
            </p:extLst>
          </p:nvPr>
        </p:nvGraphicFramePr>
        <p:xfrm>
          <a:off x="906607" y="762000"/>
          <a:ext cx="732299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572000"/>
            <a:ext cx="1061979" cy="438654"/>
          </a:xfrm>
          <a:prstGeom prst="rect">
            <a:avLst/>
          </a:prstGeom>
          <a:noFill/>
        </p:spPr>
        <p:txBody>
          <a:bodyPr wrap="none" lIns="68654" tIns="34326" rIns="68654" bIns="34326" rtlCol="0">
            <a:spAutoFit/>
          </a:bodyPr>
          <a:lstStyle/>
          <a:p>
            <a:pPr defTabSz="686499"/>
            <a:r>
              <a:rPr lang="en-US" sz="2400" dirty="0">
                <a:solidFill>
                  <a:schemeClr val="bg1"/>
                </a:solidFill>
                <a:latin typeface="+mj-lt"/>
              </a:rPr>
              <a:t>Others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830" y="6261100"/>
            <a:ext cx="7659469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**IDC = Server Forecast as of March 2010: FY07 to FY10 H1 are actual results; FY10 H2 to FY13 are forecasted </a:t>
            </a:r>
            <a:r>
              <a:rPr lang="en-US" sz="1100" dirty="0" smtClean="0">
                <a:solidFill>
                  <a:schemeClr val="bg1"/>
                </a:solidFill>
              </a:rPr>
              <a:t>results</a:t>
            </a:r>
            <a:endParaRPr lang="en-US" sz="11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4" name="Picture 3" descr="\\showsrus\Images\LOGOS\GEN_LOGO\L\Linu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109" y="4267202"/>
            <a:ext cx="1111692" cy="60159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01638" y="5791200"/>
            <a:ext cx="8340725" cy="523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25000">
                <a:schemeClr val="bg1">
                  <a:lumMod val="75000"/>
                </a:schemeClr>
              </a:gs>
              <a:gs pos="51000">
                <a:schemeClr val="bg1">
                  <a:lumMod val="75000"/>
                </a:schemeClr>
              </a:gs>
              <a:gs pos="76000">
                <a:schemeClr val="bg1">
                  <a:lumMod val="75000"/>
                </a:schemeClr>
              </a:gs>
              <a:gs pos="100000">
                <a:schemeClr val="bg1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effectLst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Server and Tools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is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~$15B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Business 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for Microsoft</a:t>
            </a:r>
          </a:p>
        </p:txBody>
      </p:sp>
      <p:pic>
        <p:nvPicPr>
          <p:cNvPr id="27" name="Picture 2" descr="C:\Program Files\Microsoft Resource DVD Artwork\DVD_ART\BoxShots_Logos\Windows Server 2003\Windows Server 2003 logo h white.png"/>
          <p:cNvPicPr>
            <a:picLocks noChangeAspect="1" noChangeArrowheads="1"/>
          </p:cNvPicPr>
          <p:nvPr/>
        </p:nvPicPr>
        <p:blipFill>
          <a:blip r:embed="rId5" cstate="print"/>
          <a:srcRect r="14616" b="-1797"/>
          <a:stretch>
            <a:fillRect/>
          </a:stretch>
        </p:blipFill>
        <p:spPr bwMode="auto">
          <a:xfrm>
            <a:off x="4648200" y="2895602"/>
            <a:ext cx="3289320" cy="6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s_rgb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5822" y="6477000"/>
            <a:ext cx="1480538" cy="2629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14301" y="25966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Millions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At 1,000 servers you’d have no choice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but </a:t>
            </a:r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b="1" dirty="0">
                <a:solidFill>
                  <a:srgbClr val="00B0F0"/>
                </a:solidFill>
              </a:rPr>
              <a:t>automate 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that would make it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even </a:t>
            </a:r>
            <a:r>
              <a:rPr lang="en-US" b="1" dirty="0">
                <a:solidFill>
                  <a:srgbClr val="00B0F0"/>
                </a:solidFill>
              </a:rPr>
              <a:t>more economical</a:t>
            </a:r>
          </a:p>
        </p:txBody>
      </p:sp>
    </p:spTree>
    <p:extLst>
      <p:ext uri="{BB962C8B-B14F-4D97-AF65-F5344CB8AC3E}">
        <p14:creationId xmlns:p14="http://schemas.microsoft.com/office/powerpoint/2010/main" val="34851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b="1" dirty="0">
                <a:solidFill>
                  <a:srgbClr val="00B0F0"/>
                </a:solidFill>
              </a:rPr>
              <a:t>1,000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server </a:t>
            </a:r>
            <a:r>
              <a:rPr lang="en-US" dirty="0" smtClean="0">
                <a:solidFill>
                  <a:srgbClr val="FFFF00"/>
                </a:solidFill>
              </a:rPr>
              <a:t>datacenter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has a much </a:t>
            </a:r>
            <a:r>
              <a:rPr lang="en-US" dirty="0">
                <a:solidFill>
                  <a:srgbClr val="FFFF00"/>
                </a:solidFill>
              </a:rPr>
              <a:t>more </a:t>
            </a:r>
            <a:r>
              <a:rPr lang="en-US" b="1" dirty="0" smtClean="0">
                <a:solidFill>
                  <a:srgbClr val="00B0F0"/>
                </a:solidFill>
              </a:rPr>
              <a:t>lower TCO/Server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than 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100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server one</a:t>
            </a:r>
          </a:p>
        </p:txBody>
      </p:sp>
    </p:spTree>
    <p:extLst>
      <p:ext uri="{BB962C8B-B14F-4D97-AF65-F5344CB8AC3E}">
        <p14:creationId xmlns:p14="http://schemas.microsoft.com/office/powerpoint/2010/main" val="1563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Sounds </a:t>
            </a:r>
            <a:r>
              <a:rPr lang="en-US" b="1" dirty="0" smtClean="0">
                <a:solidFill>
                  <a:srgbClr val="00B0F0"/>
                </a:solidFill>
              </a:rPr>
              <a:t>compelling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… right?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But wait ….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3470"/>
            <a:ext cx="8229600" cy="923330"/>
          </a:xfrm>
        </p:spPr>
        <p:txBody>
          <a:bodyPr/>
          <a:lstStyle/>
          <a:p>
            <a:r>
              <a:rPr lang="en-US" dirty="0" smtClean="0"/>
              <a:t>Size Matters in Economics*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8" y="1295400"/>
            <a:ext cx="6502022" cy="37719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723332" y="5352871"/>
            <a:ext cx="831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 100,000 server datacenter has 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80%  lower TCO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than a 1,000 server one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143470"/>
            <a:ext cx="2536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The Economics of the Cloud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By Rolf Harms and </a:t>
            </a:r>
            <a:br>
              <a:rPr lang="en-US" sz="1400" dirty="0" smtClean="0"/>
            </a:br>
            <a:r>
              <a:rPr lang="en-US" sz="1400" dirty="0" smtClean="0"/>
              <a:t>    Michael </a:t>
            </a:r>
            <a:r>
              <a:rPr lang="en-US" sz="1400" dirty="0" err="1" smtClean="0"/>
              <a:t>Yamartino</a:t>
            </a:r>
            <a:endParaRPr lang="en-US" sz="14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65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54" y="3657584"/>
            <a:ext cx="80999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“Technologies that matter are the ones that produce a </a:t>
            </a:r>
            <a:r>
              <a:rPr lang="en-US" sz="3200" b="1" i="1" u="sng" dirty="0" smtClean="0">
                <a:solidFill>
                  <a:srgbClr val="00B0F0"/>
                </a:solidFill>
              </a:rPr>
              <a:t>compelling</a:t>
            </a:r>
            <a:r>
              <a:rPr lang="en-US" sz="3200" i="1" dirty="0" smtClean="0">
                <a:solidFill>
                  <a:srgbClr val="00B0F0"/>
                </a:solidFill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</a:rPr>
              <a:t>economic advantage.”</a:t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Jeffrey Snover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3886200"/>
            <a:ext cx="8305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Denying the cloud is like </a:t>
            </a:r>
            <a:r>
              <a:rPr lang="en-US" sz="3200" b="1" dirty="0" smtClean="0">
                <a:solidFill>
                  <a:srgbClr val="00B0F0"/>
                </a:solidFill>
              </a:rPr>
              <a:t>denying gravity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Might make you </a:t>
            </a:r>
            <a:r>
              <a:rPr lang="en-US" sz="3200" b="1" dirty="0" smtClean="0">
                <a:solidFill>
                  <a:srgbClr val="00B0F0"/>
                </a:solidFill>
              </a:rPr>
              <a:t>popular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at a party</a:t>
            </a:r>
          </a:p>
          <a:p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    But </a:t>
            </a:r>
            <a:r>
              <a:rPr lang="en-US" sz="3200" b="1" dirty="0" smtClean="0">
                <a:solidFill>
                  <a:srgbClr val="00B0F0"/>
                </a:solidFill>
              </a:rPr>
              <a:t>don’t bet your </a:t>
            </a:r>
            <a:r>
              <a:rPr lang="en-US" sz="3600" b="1" i="1" u="sng" dirty="0" smtClean="0">
                <a:solidFill>
                  <a:srgbClr val="00B0F0"/>
                </a:solidFill>
              </a:rPr>
              <a:t>livelihood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on it.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then must we do?*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Study and understand the cloud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Analyze its intrinsic characteristics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Refine our professional value proposition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248400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Tolsoy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is the Heart of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Cloud requires tight integration of servers, networking, storage, OS, middleware and applications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provisioning, configuration, monitoring, fault recovery, </a:t>
            </a:r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is the Heart of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“Site Up” focus drives continuous improvement</a:t>
            </a:r>
          </a:p>
          <a:p>
            <a:pPr lvl="1"/>
            <a:r>
              <a:rPr lang="en-US" dirty="0"/>
              <a:t>Failures produce additional automation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We will audit our change process and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increase the automation </a:t>
            </a:r>
            <a:r>
              <a:rPr lang="en-US" i="1" dirty="0"/>
              <a:t>to prevent this mistake from happening in the future.</a:t>
            </a:r>
            <a:r>
              <a:rPr lang="en-US" dirty="0"/>
              <a:t>” – Amazon Service Disruption</a:t>
            </a:r>
          </a:p>
        </p:txBody>
      </p:sp>
    </p:spTree>
    <p:extLst>
      <p:ext uri="{BB962C8B-B14F-4D97-AF65-F5344CB8AC3E}">
        <p14:creationId xmlns:p14="http://schemas.microsoft.com/office/powerpoint/2010/main" val="9868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152400"/>
            <a:ext cx="8757996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Evolution From Physical to Virtual Machines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sz="2400" i="1" dirty="0" smtClean="0"/>
              <a:t>’09-’13 CAGR</a:t>
            </a:r>
            <a:endParaRPr lang="en-US" altLang="ja-JP" sz="2400" i="1" dirty="0"/>
          </a:p>
        </p:txBody>
      </p:sp>
      <p:graphicFrame>
        <p:nvGraphicFramePr>
          <p:cNvPr id="15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104376432"/>
              </p:ext>
            </p:extLst>
          </p:nvPr>
        </p:nvGraphicFramePr>
        <p:xfrm>
          <a:off x="76201" y="1239838"/>
          <a:ext cx="8018463" cy="461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Text Box 13"/>
          <p:cNvSpPr>
            <a:spLocks noChangeArrowheads="1"/>
          </p:cNvSpPr>
          <p:nvPr/>
        </p:nvSpPr>
        <p:spPr bwMode="auto">
          <a:xfrm>
            <a:off x="6008545" y="4302127"/>
            <a:ext cx="1906858" cy="408605"/>
          </a:xfrm>
          <a:prstGeom prst="flowChartAlternateProcess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3" tIns="45712" rIns="91423" bIns="45712">
            <a:spAutoFit/>
          </a:bodyPr>
          <a:lstStyle/>
          <a:p>
            <a:pPr algn="r" eaLnBrk="0" hangingPunct="0"/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WW Server IB  </a:t>
            </a:r>
          </a:p>
        </p:txBody>
      </p:sp>
      <p:sp>
        <p:nvSpPr>
          <p:cNvPr id="4104" name="Text Box 13"/>
          <p:cNvSpPr>
            <a:spLocks noChangeArrowheads="1"/>
          </p:cNvSpPr>
          <p:nvPr/>
        </p:nvSpPr>
        <p:spPr bwMode="auto">
          <a:xfrm>
            <a:off x="4958526" y="4995803"/>
            <a:ext cx="2956876" cy="408605"/>
          </a:xfrm>
          <a:prstGeom prst="flowChartAlternateProcess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3" tIns="45712" rIns="91423" bIns="45712">
            <a:spAutoFit/>
          </a:bodyPr>
          <a:lstStyle/>
          <a:p>
            <a:pPr algn="r" eaLnBrk="0" hangingPunct="0"/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WW Server Shipments</a:t>
            </a:r>
          </a:p>
        </p:txBody>
      </p:sp>
      <p:sp>
        <p:nvSpPr>
          <p:cNvPr id="4105" name="Text Box 13"/>
          <p:cNvSpPr>
            <a:spLocks noChangeArrowheads="1"/>
          </p:cNvSpPr>
          <p:nvPr/>
        </p:nvSpPr>
        <p:spPr bwMode="auto">
          <a:xfrm>
            <a:off x="6253132" y="2967039"/>
            <a:ext cx="1662270" cy="715072"/>
          </a:xfrm>
          <a:prstGeom prst="flowChartAlternateProcess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3" tIns="45712" rIns="91423" bIns="45712">
            <a:spAutoFit/>
          </a:bodyPr>
          <a:lstStyle/>
          <a:p>
            <a:pPr algn="r" eaLnBrk="0" hangingPunct="0"/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WW Virtual</a:t>
            </a:r>
          </a:p>
          <a:p>
            <a:pPr algn="r" eaLnBrk="0" hangingPunct="0"/>
            <a:r>
              <a: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Server IB</a:t>
            </a:r>
          </a:p>
        </p:txBody>
      </p:sp>
      <p:sp>
        <p:nvSpPr>
          <p:cNvPr id="2059" name="Text Box 13"/>
          <p:cNvSpPr>
            <a:spLocks noChangeArrowheads="1"/>
          </p:cNvSpPr>
          <p:nvPr/>
        </p:nvSpPr>
        <p:spPr bwMode="auto">
          <a:xfrm>
            <a:off x="8084772" y="3101977"/>
            <a:ext cx="983028" cy="442657"/>
          </a:xfrm>
          <a:prstGeom prst="flowChartAlternateProcess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>
              <a:rot lat="0" lon="0" rev="6360000"/>
            </a:lightRig>
          </a:scene3d>
          <a:sp3d>
            <a:bevelT w="95250" h="101600"/>
          </a:sp3d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en-US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31.5%</a:t>
            </a:r>
          </a:p>
        </p:txBody>
      </p:sp>
      <p:sp>
        <p:nvSpPr>
          <p:cNvPr id="2060" name="Text Box 13"/>
          <p:cNvSpPr>
            <a:spLocks noChangeArrowheads="1"/>
          </p:cNvSpPr>
          <p:nvPr/>
        </p:nvSpPr>
        <p:spPr bwMode="auto">
          <a:xfrm>
            <a:off x="8084772" y="4302127"/>
            <a:ext cx="983028" cy="442657"/>
          </a:xfrm>
          <a:prstGeom prst="flowChartAlternateProcess">
            <a:avLst/>
          </a:prstGeom>
          <a:gradFill>
            <a:gsLst>
              <a:gs pos="0">
                <a:schemeClr val="accent5"/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>
              <a:rot lat="0" lon="0" rev="6360000"/>
            </a:lightRig>
          </a:scene3d>
          <a:sp3d>
            <a:bevelT w="95250" h="101600"/>
          </a:sp3d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en-US" altLang="ja-JP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0.6%</a:t>
            </a:r>
          </a:p>
        </p:txBody>
      </p:sp>
      <p:sp>
        <p:nvSpPr>
          <p:cNvPr id="2061" name="Text Box 13"/>
          <p:cNvSpPr>
            <a:spLocks noChangeArrowheads="1"/>
          </p:cNvSpPr>
          <p:nvPr/>
        </p:nvSpPr>
        <p:spPr bwMode="auto">
          <a:xfrm>
            <a:off x="8084772" y="5005390"/>
            <a:ext cx="983028" cy="442657"/>
          </a:xfrm>
          <a:prstGeom prst="flowChartAlternateProcess">
            <a:avLst/>
          </a:prstGeom>
          <a:gradFill>
            <a:gsLst>
              <a:gs pos="0">
                <a:schemeClr val="accent4"/>
              </a:gs>
              <a:gs pos="5000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0"/>
          </a:gradFill>
          <a:ln w="12700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>
              <a:rot lat="0" lon="0" rev="6360000"/>
            </a:lightRig>
          </a:scene3d>
          <a:sp3d>
            <a:bevelT w="95250" h="101600"/>
          </a:sp3d>
        </p:spPr>
        <p:txBody>
          <a:bodyPr wrap="square" lIns="91423" tIns="45712" rIns="91423" bIns="45712">
            <a:spAutoFit/>
          </a:bodyPr>
          <a:lstStyle/>
          <a:p>
            <a:pPr algn="ctr" eaLnBrk="0" hangingPunct="0"/>
            <a:r>
              <a:rPr lang="en-US" altLang="ja-JP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6.5%</a:t>
            </a:r>
          </a:p>
        </p:txBody>
      </p:sp>
      <p:sp>
        <p:nvSpPr>
          <p:cNvPr id="4110" name="Text Box 5"/>
          <p:cNvSpPr txBox="1">
            <a:spLocks noChangeArrowheads="1"/>
          </p:cNvSpPr>
          <p:nvPr/>
        </p:nvSpPr>
        <p:spPr bwMode="auto">
          <a:xfrm>
            <a:off x="121920" y="6176744"/>
            <a:ext cx="5669280" cy="2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r>
              <a:rPr lang="en-US" sz="1100" dirty="0" smtClean="0">
                <a:solidFill>
                  <a:prstClr val="white"/>
                </a:solidFill>
              </a:rPr>
              <a:t>IDC, Bringing the Private Cloud to the Data Center, Doc # DR2010_T2_ME, March 2010</a:t>
            </a:r>
            <a:endParaRPr lang="en-US" sz="1100" i="1" dirty="0">
              <a:solidFill>
                <a:prstClr val="white"/>
              </a:solidFill>
            </a:endParaRPr>
          </a:p>
        </p:txBody>
      </p:sp>
      <p:pic>
        <p:nvPicPr>
          <p:cNvPr id="11" name="Picture 10" descr="ws_rgb_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5822" y="6477000"/>
            <a:ext cx="1480538" cy="2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362075"/>
          </a:xfrm>
        </p:spPr>
        <p:txBody>
          <a:bodyPr>
            <a:noAutofit/>
          </a:bodyPr>
          <a:lstStyle/>
          <a:p>
            <a:r>
              <a:rPr lang="en-US" sz="2800" spc="0" dirty="0">
                <a:solidFill>
                  <a:srgbClr val="FFFF00"/>
                </a:solidFill>
                <a:latin typeface="+mn-lt"/>
              </a:rPr>
              <a:t>Automation enables the public cloud business model</a:t>
            </a:r>
            <a:r>
              <a:rPr lang="en-US" sz="3600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3600" dirty="0">
                <a:solidFill>
                  <a:srgbClr val="FFC000"/>
                </a:solidFill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Cloud Business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Automation the primary factor in super high server/admin ratios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Automation in the large </a:t>
            </a:r>
            <a:r>
              <a:rPr lang="en-US" sz="2800" dirty="0">
                <a:solidFill>
                  <a:srgbClr val="FFFF00"/>
                </a:solidFill>
              </a:rPr>
              <a:t>requires standardization</a:t>
            </a:r>
          </a:p>
          <a:p>
            <a:pPr lvl="1"/>
            <a:r>
              <a:rPr lang="en-US" sz="2400" dirty="0" smtClean="0"/>
              <a:t>Standardization </a:t>
            </a:r>
            <a:r>
              <a:rPr lang="en-US" sz="2400" dirty="0"/>
              <a:t>further lowers </a:t>
            </a:r>
            <a:r>
              <a:rPr lang="en-US" sz="2400" dirty="0" smtClean="0"/>
              <a:t>costs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Automation is what enables Self-Service Portals</a:t>
            </a:r>
          </a:p>
        </p:txBody>
      </p:sp>
    </p:spTree>
    <p:extLst>
      <p:ext uri="{BB962C8B-B14F-4D97-AF65-F5344CB8AC3E}">
        <p14:creationId xmlns:p14="http://schemas.microsoft.com/office/powerpoint/2010/main" val="1040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362075"/>
          </a:xfrm>
        </p:spPr>
        <p:txBody>
          <a:bodyPr>
            <a:noAutofit/>
          </a:bodyPr>
          <a:lstStyle/>
          <a:p>
            <a:r>
              <a:rPr lang="en-US" sz="2800" spc="0" dirty="0">
                <a:solidFill>
                  <a:srgbClr val="FFFF00"/>
                </a:solidFill>
                <a:latin typeface="+mn-lt"/>
              </a:rPr>
              <a:t>Automation enables the public cloud business </a:t>
            </a:r>
            <a:r>
              <a:rPr lang="en-US" sz="2800" spc="0" dirty="0" smtClean="0">
                <a:solidFill>
                  <a:srgbClr val="FFFF00"/>
                </a:solidFill>
                <a:latin typeface="+mn-lt"/>
              </a:rPr>
              <a:t>model</a:t>
            </a:r>
            <a:r>
              <a:rPr lang="en-US" sz="2800" spc="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2800" spc="0" dirty="0" smtClean="0">
                <a:solidFill>
                  <a:srgbClr val="FFC000"/>
                </a:solidFill>
                <a:latin typeface="+mn-lt"/>
              </a:rPr>
            </a:b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             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AND . . . .</a:t>
            </a:r>
            <a:r>
              <a:rPr lang="en-US" sz="4800" dirty="0">
                <a:solidFill>
                  <a:srgbClr val="FFC000"/>
                </a:solidFill>
              </a:rPr>
              <a:t/>
            </a:r>
            <a:br>
              <a:rPr lang="en-US" sz="4800" dirty="0">
                <a:solidFill>
                  <a:srgbClr val="FFC000"/>
                </a:solidFill>
              </a:rPr>
            </a:b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67585"/>
          </a:xfrm>
        </p:spPr>
        <p:txBody>
          <a:bodyPr>
            <a:normAutofit/>
          </a:bodyPr>
          <a:lstStyle/>
          <a:p>
            <a:pPr marL="342900" lvl="1" indent="-342900">
              <a:buFont typeface="Courier New"/>
              <a:buChar char="o"/>
            </a:pPr>
            <a:r>
              <a:rPr lang="en-US" sz="3200" dirty="0" smtClean="0">
                <a:solidFill>
                  <a:srgbClr val="FFFF00"/>
                </a:solidFill>
              </a:rPr>
              <a:t>People are expensive </a:t>
            </a:r>
          </a:p>
          <a:p>
            <a:pPr marL="342900" lvl="1" indent="-342900">
              <a:buFont typeface="Courier New"/>
              <a:buChar char="o"/>
            </a:pPr>
            <a:r>
              <a:rPr lang="en-US" sz="3200" dirty="0" smtClean="0">
                <a:solidFill>
                  <a:srgbClr val="FFFF00"/>
                </a:solidFill>
              </a:rPr>
              <a:t>People break stuff</a:t>
            </a:r>
          </a:p>
          <a:p>
            <a:pPr marL="342900" lvl="1" indent="-342900">
              <a:buFont typeface="Courier New"/>
              <a:buChar char="o"/>
            </a:pPr>
            <a:r>
              <a:rPr lang="en-US" sz="3200" dirty="0" smtClean="0">
                <a:solidFill>
                  <a:srgbClr val="FFFF00"/>
                </a:solidFill>
              </a:rPr>
              <a:t>Therefore, in the cloud business model, anything that requires people needs to be minimized to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Minimize costs and service disruptions</a:t>
            </a:r>
          </a:p>
          <a:p>
            <a:pPr marL="0" lvl="1" indent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342900" lvl="1" indent="-342900">
              <a:buFont typeface="Courier New"/>
              <a:buChar char="o"/>
            </a:pPr>
            <a:endParaRPr lang="en-US" sz="32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65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cloud still needs local admins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Fewer and with a polarized set of skills</a:t>
            </a:r>
          </a:p>
        </p:txBody>
      </p:sp>
    </p:spTree>
    <p:extLst>
      <p:ext uri="{BB962C8B-B14F-4D97-AF65-F5344CB8AC3E}">
        <p14:creationId xmlns:p14="http://schemas.microsoft.com/office/powerpoint/2010/main" val="2976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362075"/>
          </a:xfrm>
        </p:spPr>
        <p:txBody>
          <a:bodyPr>
            <a:noAutofit/>
          </a:bodyPr>
          <a:lstStyle/>
          <a:p>
            <a:r>
              <a:rPr lang="en-US" sz="2800" spc="0" dirty="0">
                <a:solidFill>
                  <a:srgbClr val="FFFF00"/>
                </a:solidFill>
                <a:latin typeface="+mj-lt"/>
              </a:rPr>
              <a:t>Automation enables the public cloud business </a:t>
            </a:r>
            <a:r>
              <a:rPr lang="en-US" sz="2800" spc="0" dirty="0" smtClean="0">
                <a:solidFill>
                  <a:srgbClr val="FFFF00"/>
                </a:solidFill>
                <a:latin typeface="+mj-lt"/>
              </a:rPr>
              <a:t>model</a:t>
            </a:r>
            <a:r>
              <a:rPr lang="en-US" sz="2800" spc="0" dirty="0" smtClean="0">
                <a:solidFill>
                  <a:srgbClr val="FFC000"/>
                </a:solidFill>
                <a:latin typeface="+mj-lt"/>
              </a:rPr>
              <a:t/>
            </a:r>
            <a:br>
              <a:rPr lang="en-US" sz="2800" spc="0" dirty="0" smtClean="0">
                <a:solidFill>
                  <a:srgbClr val="FFC000"/>
                </a:solidFill>
                <a:latin typeface="+mj-lt"/>
              </a:rPr>
            </a:b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            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BUT . . . .</a:t>
            </a:r>
            <a:r>
              <a:rPr lang="en-US" sz="3600" b="1" dirty="0">
                <a:solidFill>
                  <a:srgbClr val="00B0F0"/>
                </a:solidFill>
                <a:latin typeface="+mj-lt"/>
              </a:rPr>
              <a:t/>
            </a:r>
            <a:br>
              <a:rPr lang="en-US" sz="3600" b="1" dirty="0">
                <a:solidFill>
                  <a:srgbClr val="00B0F0"/>
                </a:solidFill>
                <a:latin typeface="+mj-lt"/>
              </a:rPr>
            </a:br>
            <a:endParaRPr lang="en-US" sz="3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76549"/>
            <a:ext cx="9144000" cy="1924051"/>
          </a:xfrm>
        </p:spPr>
        <p:txBody>
          <a:bodyPr>
            <a:noAutofit/>
          </a:bodyPr>
          <a:lstStyle/>
          <a:p>
            <a:pPr lvl="1">
              <a:lnSpc>
                <a:spcPts val="6000"/>
              </a:lnSpc>
            </a:pPr>
            <a:r>
              <a:rPr lang="en-US" sz="3200" b="0" dirty="0" smtClean="0">
                <a:solidFill>
                  <a:srgbClr val="FFFF00"/>
                </a:solidFill>
              </a:rPr>
              <a:t>It is </a:t>
            </a:r>
            <a:r>
              <a:rPr lang="en-US" sz="3200" b="0" dirty="0">
                <a:solidFill>
                  <a:srgbClr val="FFFF00"/>
                </a:solidFill>
              </a:rPr>
              <a:t>optimized to deliver a relatively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small </a:t>
            </a:r>
            <a:r>
              <a:rPr lang="en-US" sz="3200" dirty="0">
                <a:solidFill>
                  <a:srgbClr val="00B0F0"/>
                </a:solidFill>
              </a:rPr>
              <a:t>set </a:t>
            </a:r>
            <a:r>
              <a:rPr lang="en-US" sz="3200" dirty="0" smtClean="0">
                <a:solidFill>
                  <a:srgbClr val="00B0F0"/>
                </a:solidFill>
              </a:rPr>
              <a:t>of standardized scenarios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>
              <a:lnSpc>
                <a:spcPts val="6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Why?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Because variations require people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People are expensive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People screw things up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spc="0" dirty="0" smtClean="0">
                <a:solidFill>
                  <a:srgbClr val="FFFF00"/>
                </a:solidFill>
              </a:rPr>
              <a:t>Sound familiar?</a:t>
            </a:r>
            <a:endParaRPr lang="en-US" sz="3200" spc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319" y="3807725"/>
            <a:ext cx="8352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</a:rPr>
              <a:t>“Any customer can have a car painted any </a:t>
            </a:r>
            <a:r>
              <a:rPr lang="en-US" sz="3200" i="1" dirty="0" smtClean="0">
                <a:solidFill>
                  <a:srgbClr val="FFFF00"/>
                </a:solidFill>
              </a:rPr>
              <a:t>color </a:t>
            </a:r>
            <a:r>
              <a:rPr lang="en-US" sz="3200" i="1" dirty="0">
                <a:solidFill>
                  <a:srgbClr val="FFFF00"/>
                </a:solidFill>
              </a:rPr>
              <a:t>that he wants so long as it is black.” </a:t>
            </a:r>
            <a:r>
              <a:rPr lang="en-US" sz="3200" i="1" dirty="0" smtClean="0">
                <a:solidFill>
                  <a:srgbClr val="FFFF00"/>
                </a:solidFill>
              </a:rPr>
              <a:t/>
            </a:r>
            <a:br>
              <a:rPr lang="en-US" sz="3200" i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Henry </a:t>
            </a:r>
            <a:r>
              <a:rPr lang="en-US" sz="2000" dirty="0">
                <a:solidFill>
                  <a:srgbClr val="FFFF00"/>
                </a:solidFill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378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Changing Datacenter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732" y="1600202"/>
            <a:ext cx="2538515" cy="804813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 defTabSz="1218851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kern="0" dirty="0">
                <a:gradFill>
                  <a:gsLst>
                    <a:gs pos="26000">
                      <a:srgbClr val="FFFFFF"/>
                    </a:gs>
                    <a:gs pos="97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Traditional Computing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5466" y="1600202"/>
            <a:ext cx="2235588" cy="804813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 defTabSz="1218851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kern="0" dirty="0">
                <a:gradFill>
                  <a:gsLst>
                    <a:gs pos="26000">
                      <a:srgbClr val="FFFFFF"/>
                    </a:gs>
                    <a:gs pos="97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Virtualized Computing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1" y="1600202"/>
            <a:ext cx="4873995" cy="800069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 defTabSz="1218851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kern="0" dirty="0">
                <a:gradFill>
                  <a:gsLst>
                    <a:gs pos="26000">
                      <a:srgbClr val="FFFFFF"/>
                    </a:gs>
                    <a:gs pos="97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Cloud</a:t>
            </a:r>
          </a:p>
          <a:p>
            <a:pPr algn="ctr" defTabSz="1218851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kern="0" dirty="0">
                <a:gradFill>
                  <a:gsLst>
                    <a:gs pos="26000">
                      <a:srgbClr val="FFFFFF"/>
                    </a:gs>
                    <a:gs pos="97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Computing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45" y="2961819"/>
            <a:ext cx="994120" cy="1571980"/>
          </a:xfrm>
          <a:prstGeom prst="rect">
            <a:avLst/>
          </a:prstGeom>
          <a:blipFill dpi="0" rotWithShape="1">
            <a:blip r:embed="rId4" cstate="print">
              <a:alphaModFix amt="45000"/>
            </a:blip>
            <a:srcRect/>
            <a:stretch>
              <a:fillRect/>
            </a:stretch>
          </a:blipFill>
          <a:ln w="55000" cap="flat" cmpd="thickThin" algn="ctr">
            <a:noFill/>
            <a:prstDash val="solid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6" y="2858082"/>
            <a:ext cx="994120" cy="1608469"/>
          </a:xfrm>
          <a:prstGeom prst="rect">
            <a:avLst/>
          </a:prstGeom>
          <a:blipFill dpi="0" rotWithShape="1">
            <a:blip r:embed="rId4" cstate="print">
              <a:alphaModFix amt="45000"/>
            </a:blip>
            <a:srcRect/>
            <a:stretch>
              <a:fillRect/>
            </a:stretch>
          </a:blipFill>
          <a:ln w="55000" cap="flat" cmpd="thickThin" algn="ctr">
            <a:noFill/>
            <a:prstDash val="solid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8" y="2763901"/>
            <a:ext cx="994120" cy="160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320"/>
          <p:cNvSpPr>
            <a:spLocks/>
          </p:cNvSpPr>
          <p:nvPr/>
        </p:nvSpPr>
        <p:spPr bwMode="auto">
          <a:xfrm>
            <a:off x="6163176" y="2582972"/>
            <a:ext cx="2606040" cy="1444752"/>
          </a:xfrm>
          <a:custGeom>
            <a:avLst/>
            <a:gdLst>
              <a:gd name="T0" fmla="*/ 743 w 959"/>
              <a:gd name="T1" fmla="*/ 528 h 534"/>
              <a:gd name="T2" fmla="*/ 607 w 959"/>
              <a:gd name="T3" fmla="*/ 531 h 534"/>
              <a:gd name="T4" fmla="*/ 187 w 959"/>
              <a:gd name="T5" fmla="*/ 531 h 534"/>
              <a:gd name="T6" fmla="*/ 121 w 959"/>
              <a:gd name="T7" fmla="*/ 526 h 534"/>
              <a:gd name="T8" fmla="*/ 13 w 959"/>
              <a:gd name="T9" fmla="*/ 419 h 534"/>
              <a:gd name="T10" fmla="*/ 23 w 959"/>
              <a:gd name="T11" fmla="*/ 297 h 534"/>
              <a:gd name="T12" fmla="*/ 96 w 959"/>
              <a:gd name="T13" fmla="*/ 227 h 534"/>
              <a:gd name="T14" fmla="*/ 212 w 959"/>
              <a:gd name="T15" fmla="*/ 224 h 534"/>
              <a:gd name="T16" fmla="*/ 320 w 959"/>
              <a:gd name="T17" fmla="*/ 123 h 534"/>
              <a:gd name="T18" fmla="*/ 487 w 959"/>
              <a:gd name="T19" fmla="*/ 133 h 534"/>
              <a:gd name="T20" fmla="*/ 687 w 959"/>
              <a:gd name="T21" fmla="*/ 3 h 534"/>
              <a:gd name="T22" fmla="*/ 805 w 959"/>
              <a:gd name="T23" fmla="*/ 26 h 534"/>
              <a:gd name="T24" fmla="*/ 940 w 959"/>
              <a:gd name="T25" fmla="*/ 178 h 534"/>
              <a:gd name="T26" fmla="*/ 952 w 959"/>
              <a:gd name="T27" fmla="*/ 307 h 534"/>
              <a:gd name="T28" fmla="*/ 843 w 959"/>
              <a:gd name="T29" fmla="*/ 486 h 534"/>
              <a:gd name="T30" fmla="*/ 743 w 959"/>
              <a:gd name="T31" fmla="*/ 528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59" h="534">
                <a:moveTo>
                  <a:pt x="743" y="528"/>
                </a:moveTo>
                <a:cubicBezTo>
                  <a:pt x="703" y="534"/>
                  <a:pt x="657" y="531"/>
                  <a:pt x="607" y="531"/>
                </a:cubicBezTo>
                <a:cubicBezTo>
                  <a:pt x="468" y="531"/>
                  <a:pt x="327" y="531"/>
                  <a:pt x="187" y="531"/>
                </a:cubicBezTo>
                <a:cubicBezTo>
                  <a:pt x="162" y="531"/>
                  <a:pt x="140" y="531"/>
                  <a:pt x="121" y="526"/>
                </a:cubicBezTo>
                <a:cubicBezTo>
                  <a:pt x="68" y="513"/>
                  <a:pt x="29" y="473"/>
                  <a:pt x="13" y="419"/>
                </a:cubicBezTo>
                <a:cubicBezTo>
                  <a:pt x="0" y="377"/>
                  <a:pt x="7" y="330"/>
                  <a:pt x="23" y="297"/>
                </a:cubicBezTo>
                <a:cubicBezTo>
                  <a:pt x="38" y="268"/>
                  <a:pt x="64" y="241"/>
                  <a:pt x="96" y="227"/>
                </a:cubicBezTo>
                <a:cubicBezTo>
                  <a:pt x="126" y="213"/>
                  <a:pt x="174" y="207"/>
                  <a:pt x="212" y="224"/>
                </a:cubicBezTo>
                <a:cubicBezTo>
                  <a:pt x="236" y="179"/>
                  <a:pt x="271" y="143"/>
                  <a:pt x="320" y="123"/>
                </a:cubicBezTo>
                <a:cubicBezTo>
                  <a:pt x="371" y="101"/>
                  <a:pt x="445" y="105"/>
                  <a:pt x="487" y="133"/>
                </a:cubicBezTo>
                <a:cubicBezTo>
                  <a:pt x="528" y="66"/>
                  <a:pt x="590" y="10"/>
                  <a:pt x="687" y="3"/>
                </a:cubicBezTo>
                <a:cubicBezTo>
                  <a:pt x="734" y="0"/>
                  <a:pt x="772" y="10"/>
                  <a:pt x="805" y="26"/>
                </a:cubicBezTo>
                <a:cubicBezTo>
                  <a:pt x="868" y="55"/>
                  <a:pt x="917" y="106"/>
                  <a:pt x="940" y="178"/>
                </a:cubicBezTo>
                <a:cubicBezTo>
                  <a:pt x="952" y="213"/>
                  <a:pt x="959" y="259"/>
                  <a:pt x="952" y="307"/>
                </a:cubicBezTo>
                <a:cubicBezTo>
                  <a:pt x="941" y="389"/>
                  <a:pt x="897" y="448"/>
                  <a:pt x="843" y="486"/>
                </a:cubicBezTo>
                <a:cubicBezTo>
                  <a:pt x="815" y="505"/>
                  <a:pt x="782" y="521"/>
                  <a:pt x="743" y="528"/>
                </a:cubicBezTo>
                <a:close/>
              </a:path>
            </a:pathLst>
          </a:custGeom>
          <a:solidFill>
            <a:srgbClr val="000000">
              <a:alpha val="10980"/>
            </a:srgb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1218585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43448" y="2698818"/>
            <a:ext cx="3201711" cy="1759665"/>
            <a:chOff x="5436637" y="1847168"/>
            <a:chExt cx="2974194" cy="2054272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827" y="1847168"/>
              <a:ext cx="1430004" cy="2054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36637" y="1847168"/>
              <a:ext cx="1430004" cy="2054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0267"/>
            <a:ext cx="994120" cy="160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953001" y="4343400"/>
            <a:ext cx="5039343" cy="733938"/>
            <a:chOff x="4800093" y="4750021"/>
            <a:chExt cx="5039343" cy="733938"/>
          </a:xfrm>
        </p:grpSpPr>
        <p:sp>
          <p:nvSpPr>
            <p:cNvPr id="17" name="Rectangle 16"/>
            <p:cNvSpPr/>
            <p:nvPr/>
          </p:nvSpPr>
          <p:spPr>
            <a:xfrm>
              <a:off x="4800093" y="4976150"/>
              <a:ext cx="5039343" cy="507809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800" dirty="0" smtClean="0">
                  <a:solidFill>
                    <a:schemeClr val="bg1"/>
                  </a:solidFill>
                </a:rPr>
                <a:t>Private   Public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579410" y="4750021"/>
              <a:ext cx="0" cy="36576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ws_rgb_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5822" y="6477000"/>
            <a:ext cx="1480538" cy="26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29429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Changes in the datacenter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drive changes in IT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31601 0.0034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065 -2.13873E-6 L 0.31628 0.004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2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Is this the end of local servers and admins?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Maybe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Maybe not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spc="0" dirty="0" smtClean="0">
                <a:solidFill>
                  <a:srgbClr val="FFFF00"/>
                </a:solidFill>
                <a:latin typeface="+mj-lt"/>
              </a:rPr>
              <a:t>McDonalds  verses  tailored clothing</a:t>
            </a:r>
            <a:endParaRPr lang="en-US" sz="3200" spc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Highly differentiated solutions compete nicely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f </a:t>
            </a:r>
            <a:r>
              <a:rPr lang="en-US" sz="2800" dirty="0">
                <a:solidFill>
                  <a:srgbClr val="FFFF00"/>
                </a:solidFill>
              </a:rPr>
              <a:t>they are in the ballpark</a:t>
            </a:r>
          </a:p>
          <a:p>
            <a:pPr lvl="1"/>
            <a:r>
              <a:rPr lang="en-US" sz="2400" dirty="0" smtClean="0"/>
              <a:t>However, much </a:t>
            </a:r>
            <a:r>
              <a:rPr lang="en-US" sz="2400" dirty="0"/>
              <a:t>of IT today is not in the ballpark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Highly differentiated </a:t>
            </a:r>
            <a:r>
              <a:rPr lang="en-US" sz="2800" dirty="0" smtClean="0">
                <a:solidFill>
                  <a:srgbClr val="FFFF00"/>
                </a:solidFill>
              </a:rPr>
              <a:t>IT is </a:t>
            </a:r>
            <a:r>
              <a:rPr lang="en-US" sz="2800" b="1" dirty="0" smtClean="0">
                <a:solidFill>
                  <a:srgbClr val="00B0F0"/>
                </a:solidFill>
              </a:rPr>
              <a:t>not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about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</a:rPr>
              <a:t>clicking a mouse faster </a:t>
            </a:r>
            <a:r>
              <a:rPr lang="en-US" sz="2800" dirty="0" smtClean="0">
                <a:solidFill>
                  <a:srgbClr val="FFFF00"/>
                </a:solidFill>
              </a:rPr>
              <a:t>or for more hours.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Highly differentiated </a:t>
            </a:r>
            <a:r>
              <a:rPr lang="en-US" sz="2800" dirty="0" smtClean="0">
                <a:solidFill>
                  <a:srgbClr val="FFFF00"/>
                </a:solidFill>
              </a:rPr>
              <a:t>IT is </a:t>
            </a:r>
            <a:r>
              <a:rPr lang="en-US" sz="2800" b="1" dirty="0" smtClean="0">
                <a:solidFill>
                  <a:srgbClr val="00B0F0"/>
                </a:solidFill>
              </a:rPr>
              <a:t>not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about </a:t>
            </a:r>
            <a:r>
              <a:rPr lang="en-US" sz="2800" b="1" dirty="0" smtClean="0">
                <a:solidFill>
                  <a:srgbClr val="00B0F0"/>
                </a:solidFill>
              </a:rPr>
              <a:t>getting more </a:t>
            </a:r>
            <a:r>
              <a:rPr lang="en-US" sz="2800" dirty="0" smtClean="0">
                <a:solidFill>
                  <a:srgbClr val="FFFF00"/>
                </a:solidFill>
              </a:rPr>
              <a:t>out of your </a:t>
            </a:r>
            <a:r>
              <a:rPr lang="en-US" sz="2800" b="1" dirty="0" smtClean="0">
                <a:solidFill>
                  <a:srgbClr val="00B0F0"/>
                </a:solidFill>
              </a:rPr>
              <a:t>old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software and servers.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Highly differentiated </a:t>
            </a:r>
            <a:r>
              <a:rPr lang="en-US" sz="2800" dirty="0" smtClean="0">
                <a:solidFill>
                  <a:srgbClr val="FFFF00"/>
                </a:solidFill>
              </a:rPr>
              <a:t>IT is </a:t>
            </a:r>
            <a:r>
              <a:rPr lang="en-US" sz="2800" b="1" dirty="0" smtClean="0">
                <a:solidFill>
                  <a:srgbClr val="00B0F0"/>
                </a:solidFill>
              </a:rPr>
              <a:t>not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about </a:t>
            </a:r>
            <a:r>
              <a:rPr lang="en-US" sz="2800" b="1" dirty="0" smtClean="0">
                <a:solidFill>
                  <a:srgbClr val="00B0F0"/>
                </a:solidFill>
              </a:rPr>
              <a:t>laying off </a:t>
            </a:r>
            <a:r>
              <a:rPr lang="en-US" sz="2800" dirty="0" smtClean="0">
                <a:solidFill>
                  <a:srgbClr val="FFFF00"/>
                </a:solidFill>
              </a:rPr>
              <a:t>admins.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IT that advances the business</a:t>
            </a:r>
          </a:p>
          <a:p>
            <a:pPr lvl="1"/>
            <a:r>
              <a:rPr lang="en-US" dirty="0" smtClean="0"/>
              <a:t>Delivering the best </a:t>
            </a:r>
            <a:r>
              <a:rPr lang="en-US" b="1" dirty="0" smtClean="0">
                <a:solidFill>
                  <a:srgbClr val="00B0F0"/>
                </a:solidFill>
              </a:rPr>
              <a:t>functionality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way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that business needs it</a:t>
            </a:r>
          </a:p>
          <a:p>
            <a:pPr lvl="1"/>
            <a:r>
              <a:rPr lang="en-US" dirty="0" smtClean="0"/>
              <a:t>With </a:t>
            </a:r>
            <a:r>
              <a:rPr lang="en-US" b="1" dirty="0" smtClean="0">
                <a:solidFill>
                  <a:srgbClr val="00B0F0"/>
                </a:solidFill>
              </a:rPr>
              <a:t>continuous availability</a:t>
            </a:r>
          </a:p>
          <a:p>
            <a:pPr lvl="1"/>
            <a:r>
              <a:rPr lang="en-US" dirty="0" smtClean="0"/>
              <a:t>At a </a:t>
            </a:r>
            <a:r>
              <a:rPr lang="en-US" b="1" dirty="0" smtClean="0">
                <a:solidFill>
                  <a:srgbClr val="00B0F0"/>
                </a:solidFill>
              </a:rPr>
              <a:t>low cost</a:t>
            </a:r>
          </a:p>
          <a:p>
            <a:pPr lvl="1"/>
            <a:r>
              <a:rPr lang="en-US" dirty="0" smtClean="0"/>
              <a:t>With the </a:t>
            </a:r>
            <a:r>
              <a:rPr lang="en-US" b="1" dirty="0" smtClean="0">
                <a:solidFill>
                  <a:srgbClr val="00B0F0"/>
                </a:solidFill>
              </a:rPr>
              <a:t>agility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to respond quickly to changing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Delivering the best </a:t>
            </a:r>
            <a:r>
              <a:rPr lang="en-US" b="1" dirty="0">
                <a:solidFill>
                  <a:srgbClr val="00B0F0"/>
                </a:solidFill>
              </a:rPr>
              <a:t>functionality</a:t>
            </a:r>
          </a:p>
          <a:p>
            <a:pPr lvl="1"/>
            <a:r>
              <a:rPr lang="en-US" dirty="0" smtClean="0"/>
              <a:t>Do you understand your companies business?</a:t>
            </a:r>
          </a:p>
          <a:p>
            <a:pPr lvl="1"/>
            <a:r>
              <a:rPr lang="en-US" dirty="0" smtClean="0"/>
              <a:t>Do you understand the competitors and what they do for IT?</a:t>
            </a:r>
          </a:p>
          <a:p>
            <a:pPr lvl="1"/>
            <a:r>
              <a:rPr lang="en-US" dirty="0" smtClean="0"/>
              <a:t>How often do you meet with non-IT?</a:t>
            </a:r>
          </a:p>
          <a:p>
            <a:pPr lvl="1"/>
            <a:r>
              <a:rPr lang="en-US" dirty="0" smtClean="0"/>
              <a:t>Are you responding to their requests or  proposing solutions to advance the business?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b="1" dirty="0">
                <a:solidFill>
                  <a:srgbClr val="00B0F0"/>
                </a:solidFill>
              </a:rPr>
              <a:t>way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that business needs </a:t>
            </a:r>
            <a:r>
              <a:rPr lang="en-US" dirty="0" smtClean="0">
                <a:solidFill>
                  <a:srgbClr val="FFFF00"/>
                </a:solidFill>
              </a:rPr>
              <a:t>it</a:t>
            </a:r>
          </a:p>
          <a:p>
            <a:pPr lvl="1"/>
            <a:r>
              <a:rPr lang="en-US" dirty="0" smtClean="0"/>
              <a:t>Do you support the companies processes?</a:t>
            </a:r>
          </a:p>
          <a:p>
            <a:pPr lvl="1"/>
            <a:r>
              <a:rPr lang="en-US" dirty="0" smtClean="0"/>
              <a:t>Do you bridge the natural islands of isolation that hurt the business and cause manual steps?</a:t>
            </a:r>
          </a:p>
          <a:p>
            <a:pPr lvl="1"/>
            <a:r>
              <a:rPr lang="en-US" dirty="0" smtClean="0"/>
              <a:t>Are you up to speed on how to run IT in a way that will withstand an Compliance Audit?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With</a:t>
            </a: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continuous availability</a:t>
            </a:r>
          </a:p>
          <a:p>
            <a:pPr lvl="1"/>
            <a:r>
              <a:rPr lang="en-US" dirty="0" smtClean="0"/>
              <a:t>Have you had a business continuity discussion?</a:t>
            </a:r>
          </a:p>
          <a:p>
            <a:pPr lvl="1"/>
            <a:r>
              <a:rPr lang="en-US" dirty="0" smtClean="0"/>
              <a:t>Do you have a disaster recovery plan?</a:t>
            </a:r>
          </a:p>
          <a:p>
            <a:pPr lvl="1"/>
            <a:r>
              <a:rPr lang="en-US" dirty="0" smtClean="0"/>
              <a:t>Are you clustering?</a:t>
            </a:r>
          </a:p>
          <a:p>
            <a:pPr lvl="1"/>
            <a:r>
              <a:rPr lang="en-US" dirty="0" smtClean="0"/>
              <a:t>Do you have a change management process?</a:t>
            </a:r>
          </a:p>
        </p:txBody>
      </p:sp>
    </p:spTree>
    <p:extLst>
      <p:ext uri="{BB962C8B-B14F-4D97-AF65-F5344CB8AC3E}">
        <p14:creationId xmlns:p14="http://schemas.microsoft.com/office/powerpoint/2010/main" val="712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Friction suppressed the true market demand for Windows Server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Clouds further reduce friction so the number of Servers is going to skyrocket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Managing with a mouse is going to increasing be a strategy for failure</a:t>
            </a:r>
          </a:p>
        </p:txBody>
      </p:sp>
    </p:spTree>
    <p:extLst>
      <p:ext uri="{BB962C8B-B14F-4D97-AF65-F5344CB8AC3E}">
        <p14:creationId xmlns:p14="http://schemas.microsoft.com/office/powerpoint/2010/main" val="22275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b="1" dirty="0">
                <a:solidFill>
                  <a:srgbClr val="00B0F0"/>
                </a:solidFill>
              </a:rPr>
              <a:t>low </a:t>
            </a:r>
            <a:r>
              <a:rPr lang="en-US" b="1" dirty="0" smtClean="0">
                <a:solidFill>
                  <a:srgbClr val="00B0F0"/>
                </a:solidFill>
              </a:rPr>
              <a:t>cost</a:t>
            </a:r>
          </a:p>
          <a:p>
            <a:pPr lvl="1"/>
            <a:r>
              <a:rPr lang="en-US" dirty="0" smtClean="0"/>
              <a:t>Are you automating operations?</a:t>
            </a:r>
          </a:p>
          <a:p>
            <a:pPr lvl="1"/>
            <a:r>
              <a:rPr lang="en-US" dirty="0" smtClean="0"/>
              <a:t>Are you leveraging virtualization to drive up utilization?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Tx/>
              <a:buFontTx/>
              <a:buChar char="•"/>
            </a:pPr>
            <a:r>
              <a:rPr lang="en-US" dirty="0">
                <a:solidFill>
                  <a:srgbClr val="FFFF00"/>
                </a:solidFill>
              </a:rPr>
              <a:t>With the </a:t>
            </a:r>
            <a:r>
              <a:rPr lang="en-US" b="1" dirty="0">
                <a:solidFill>
                  <a:srgbClr val="00B0F0"/>
                </a:solidFill>
              </a:rPr>
              <a:t>agility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to respond quickly to changing needs</a:t>
            </a:r>
          </a:p>
          <a:p>
            <a:pPr lvl="1"/>
            <a:r>
              <a:rPr lang="en-US" dirty="0" smtClean="0"/>
              <a:t>Are you solving point problems or building tools, systems and skills?</a:t>
            </a:r>
          </a:p>
          <a:p>
            <a:pPr lvl="1"/>
            <a:r>
              <a:rPr lang="en-US" dirty="0" smtClean="0"/>
              <a:t>Do you know how to leverage the community to solve problems?</a:t>
            </a:r>
          </a:p>
          <a:p>
            <a:pPr lvl="1"/>
            <a:r>
              <a:rPr lang="en-US" dirty="0" smtClean="0"/>
              <a:t>Does the community owe you any favors?</a:t>
            </a:r>
          </a:p>
        </p:txBody>
      </p:sp>
    </p:spTree>
    <p:extLst>
      <p:ext uri="{BB962C8B-B14F-4D97-AF65-F5344CB8AC3E}">
        <p14:creationId xmlns:p14="http://schemas.microsoft.com/office/powerpoint/2010/main" val="712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962401"/>
            <a:ext cx="9144000" cy="990599"/>
          </a:xfrm>
        </p:spPr>
        <p:txBody>
          <a:bodyPr>
            <a:noAutofit/>
          </a:bodyPr>
          <a:lstStyle/>
          <a:p>
            <a:r>
              <a:rPr lang="en-US" sz="3200" spc="0" dirty="0" smtClean="0">
                <a:solidFill>
                  <a:srgbClr val="FFFF00"/>
                </a:solidFill>
                <a:latin typeface="+mn-lt"/>
              </a:rPr>
              <a:t>Ok – so how do we do that?</a:t>
            </a:r>
            <a:endParaRPr lang="en-US" sz="4000" spc="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Differentiated 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89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Engage in the your companies business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Update to the latest versions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Follow a three step program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Automate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Automate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Automate</a:t>
            </a:r>
          </a:p>
        </p:txBody>
      </p:sp>
    </p:spTree>
    <p:extLst>
      <p:ext uri="{BB962C8B-B14F-4D97-AF65-F5344CB8AC3E}">
        <p14:creationId xmlns:p14="http://schemas.microsoft.com/office/powerpoint/2010/main" val="2779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590800"/>
            <a:ext cx="8839200" cy="3505201"/>
          </a:xfrm>
        </p:spPr>
        <p:txBody>
          <a:bodyPr>
            <a:noAutofit/>
          </a:bodyPr>
          <a:lstStyle/>
          <a:p>
            <a:r>
              <a:rPr lang="en-US" sz="2800" kern="0" spc="0" dirty="0">
                <a:solidFill>
                  <a:srgbClr val="FFFF00"/>
                </a:solidFill>
                <a:latin typeface="+mj-lt"/>
              </a:rPr>
              <a:t>Automation enables the public cloud business </a:t>
            </a:r>
            <a:r>
              <a:rPr lang="en-US" sz="2800" kern="0" spc="0" dirty="0" smtClean="0">
                <a:solidFill>
                  <a:srgbClr val="FFFF00"/>
                </a:solidFill>
                <a:latin typeface="+mj-lt"/>
              </a:rPr>
              <a:t>model</a:t>
            </a:r>
            <a:br>
              <a:rPr lang="en-US" sz="2800" kern="0" spc="0" dirty="0" smtClean="0">
                <a:solidFill>
                  <a:srgbClr val="FFFF00"/>
                </a:solidFill>
                <a:latin typeface="+mj-lt"/>
              </a:rPr>
            </a:b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              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AND . . . .</a:t>
            </a:r>
            <a:br>
              <a:rPr lang="en-US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sz="2800" spc="0" dirty="0" smtClean="0">
                <a:solidFill>
                  <a:srgbClr val="FFFF00"/>
                </a:solidFill>
                <a:latin typeface="+mj-lt"/>
              </a:rPr>
              <a:t>Automation </a:t>
            </a:r>
            <a:r>
              <a:rPr lang="en-US" sz="2800" spc="0" dirty="0">
                <a:solidFill>
                  <a:srgbClr val="FFFF00"/>
                </a:solidFill>
                <a:latin typeface="+mj-lt"/>
              </a:rPr>
              <a:t>enables  </a:t>
            </a:r>
            <a:r>
              <a:rPr lang="en-US" sz="2800" b="1" spc="0" dirty="0" smtClean="0">
                <a:solidFill>
                  <a:srgbClr val="00B0F0"/>
                </a:solidFill>
                <a:latin typeface="+mj-lt"/>
              </a:rPr>
              <a:t>highly differentiated IT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/>
            </a:r>
            <a:br>
              <a:rPr lang="en-US" sz="2800" dirty="0">
                <a:solidFill>
                  <a:srgbClr val="00B0F0"/>
                </a:solidFill>
                <a:latin typeface="+mj-lt"/>
              </a:rPr>
            </a:br>
            <a:r>
              <a:rPr lang="en-US" sz="2800" dirty="0">
                <a:solidFill>
                  <a:srgbClr val="FFC000"/>
                </a:solidFill>
                <a:latin typeface="+mj-lt"/>
              </a:rPr>
              <a:t/>
            </a:r>
            <a:br>
              <a:rPr lang="en-US" sz="2800" dirty="0">
                <a:solidFill>
                  <a:srgbClr val="FFC000"/>
                </a:solidFill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Microsoft’s </a:t>
            </a:r>
            <a:r>
              <a:rPr lang="en-US" b="1" dirty="0" smtClean="0">
                <a:solidFill>
                  <a:srgbClr val="00B0F0"/>
                </a:solidFill>
              </a:rPr>
              <a:t>distinct competence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is in taking high end computing and making it doable by the masses</a:t>
            </a:r>
          </a:p>
          <a:p>
            <a:pPr lvl="1"/>
            <a:r>
              <a:rPr lang="en-US" dirty="0" smtClean="0"/>
              <a:t>We are doing that for automation</a:t>
            </a:r>
          </a:p>
        </p:txBody>
      </p:sp>
    </p:spTree>
    <p:extLst>
      <p:ext uri="{BB962C8B-B14F-4D97-AF65-F5344CB8AC3E}">
        <p14:creationId xmlns:p14="http://schemas.microsoft.com/office/powerpoint/2010/main" val="38058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== PowerShell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PowerShell is </a:t>
            </a:r>
            <a:r>
              <a:rPr lang="en-US" b="1" dirty="0" smtClean="0">
                <a:solidFill>
                  <a:srgbClr val="00B0F0"/>
                </a:solidFill>
              </a:rPr>
              <a:t>NOT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 CLI or a Shell</a:t>
            </a:r>
          </a:p>
          <a:p>
            <a:pPr lvl="1"/>
            <a:r>
              <a:rPr lang="en-US" dirty="0" smtClean="0"/>
              <a:t>PowerShell is a </a:t>
            </a:r>
            <a:r>
              <a:rPr lang="en-US" b="1" dirty="0" smtClean="0">
                <a:solidFill>
                  <a:srgbClr val="00B0F0"/>
                </a:solidFill>
              </a:rPr>
              <a:t>distributed automation engine </a:t>
            </a:r>
            <a:r>
              <a:rPr lang="en-US" b="1" dirty="0" smtClean="0"/>
              <a:t>with</a:t>
            </a:r>
            <a:r>
              <a:rPr lang="en-US" dirty="0" smtClean="0"/>
              <a:t> a CLI and a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Distributed automation engine exposed as:</a:t>
            </a:r>
          </a:p>
          <a:p>
            <a:pPr lvl="1"/>
            <a:r>
              <a:rPr lang="en-US" dirty="0" smtClean="0"/>
              <a:t>An interactive shell</a:t>
            </a:r>
          </a:p>
          <a:p>
            <a:pPr lvl="1"/>
            <a:r>
              <a:rPr lang="en-US" dirty="0" smtClean="0"/>
              <a:t>A scripting language</a:t>
            </a:r>
          </a:p>
          <a:p>
            <a:pPr lvl="1"/>
            <a:r>
              <a:rPr lang="en-US" dirty="0" smtClean="0"/>
              <a:t>An API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remoting</a:t>
            </a:r>
            <a:r>
              <a:rPr lang="en-US" dirty="0" smtClean="0"/>
              <a:t> interface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Cmdlets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Coverage is king</a:t>
            </a:r>
          </a:p>
          <a:p>
            <a:pPr lvl="1"/>
            <a:r>
              <a:rPr lang="en-US" dirty="0" smtClean="0"/>
              <a:t>WMI, WSMAN, COM, </a:t>
            </a:r>
            <a:r>
              <a:rPr lang="en-US" dirty="0" err="1" smtClean="0"/>
              <a:t>.Net</a:t>
            </a:r>
            <a:r>
              <a:rPr lang="en-US" dirty="0" smtClean="0"/>
              <a:t>, ADSI, XML, native code …</a:t>
            </a:r>
          </a:p>
          <a:p>
            <a:pPr lvl="1"/>
            <a:r>
              <a:rPr lang="en-US" dirty="0" smtClean="0"/>
              <a:t>Common Engineering Criteria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Bourbon Street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TechEd Inventory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spc="0" dirty="0" smtClean="0">
                <a:solidFill>
                  <a:srgbClr val="FFFF00"/>
                </a:solidFill>
                <a:latin typeface="+mj-lt"/>
              </a:rPr>
              <a:t>But wait – it gets </a:t>
            </a:r>
            <a:r>
              <a:rPr lang="en-US" sz="3200" b="1" spc="0" dirty="0" smtClean="0">
                <a:solidFill>
                  <a:srgbClr val="00B0F0"/>
                </a:solidFill>
                <a:latin typeface="+mj-lt"/>
              </a:rPr>
              <a:t>even better</a:t>
            </a:r>
            <a:endParaRPr lang="en-US" sz="3200" b="1" spc="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7070" y="2554015"/>
            <a:ext cx="8754530" cy="3263462"/>
          </a:xfrm>
        </p:spPr>
        <p:txBody>
          <a:bodyPr>
            <a:noAutofit/>
          </a:bodyPr>
          <a:lstStyle/>
          <a:p>
            <a:r>
              <a:rPr lang="en-US" sz="4000" spc="0" dirty="0">
                <a:solidFill>
                  <a:srgbClr val="FFFF00"/>
                </a:solidFill>
              </a:rPr>
              <a:t>In the </a:t>
            </a:r>
            <a:r>
              <a:rPr lang="en-US" sz="4000" b="1" spc="0" dirty="0">
                <a:solidFill>
                  <a:srgbClr val="00B0F0"/>
                </a:solidFill>
              </a:rPr>
              <a:t>past</a:t>
            </a:r>
            <a:r>
              <a:rPr lang="en-US" sz="4000" spc="0" dirty="0">
                <a:solidFill>
                  <a:srgbClr val="00B0F0"/>
                </a:solidFill>
              </a:rPr>
              <a:t>, </a:t>
            </a:r>
            <a:r>
              <a:rPr lang="en-US" sz="4000" spc="0" dirty="0" smtClean="0">
                <a:solidFill>
                  <a:srgbClr val="FFFF00"/>
                </a:solidFill>
              </a:rPr>
              <a:t/>
            </a:r>
            <a:br>
              <a:rPr lang="en-US" sz="4000" spc="0" dirty="0" smtClean="0">
                <a:solidFill>
                  <a:srgbClr val="FFFF00"/>
                </a:solidFill>
              </a:rPr>
            </a:br>
            <a:r>
              <a:rPr lang="en-US" sz="4000" spc="0" dirty="0">
                <a:solidFill>
                  <a:srgbClr val="FFFF00"/>
                </a:solidFill>
              </a:rPr>
              <a:t> </a:t>
            </a:r>
            <a:r>
              <a:rPr lang="en-US" sz="4000" spc="0" dirty="0" smtClean="0">
                <a:solidFill>
                  <a:srgbClr val="FFFF00"/>
                </a:solidFill>
              </a:rPr>
              <a:t> Windows Server has been a </a:t>
            </a:r>
            <a:r>
              <a:rPr lang="en-US" sz="4000" spc="0" dirty="0">
                <a:solidFill>
                  <a:srgbClr val="FFFF00"/>
                </a:solidFill>
              </a:rPr>
              <a:t>great OS </a:t>
            </a:r>
            <a:r>
              <a:rPr lang="en-US" sz="4000" spc="0" dirty="0" smtClean="0">
                <a:solidFill>
                  <a:srgbClr val="FFFF00"/>
                </a:solidFill>
              </a:rPr>
              <a:t/>
            </a:r>
            <a:br>
              <a:rPr lang="en-US" sz="4000" spc="0" dirty="0" smtClean="0">
                <a:solidFill>
                  <a:srgbClr val="FFFF00"/>
                </a:solidFill>
              </a:rPr>
            </a:br>
            <a:r>
              <a:rPr lang="en-US" sz="4000" spc="0" dirty="0" smtClean="0">
                <a:solidFill>
                  <a:srgbClr val="FFFF00"/>
                </a:solidFill>
              </a:rPr>
              <a:t>	for </a:t>
            </a:r>
            <a:r>
              <a:rPr lang="en-US" sz="4000" b="1" spc="0" dirty="0">
                <a:solidFill>
                  <a:srgbClr val="00B0F0"/>
                </a:solidFill>
              </a:rPr>
              <a:t>a server </a:t>
            </a:r>
            <a:r>
              <a:rPr lang="en-US" sz="4000" spc="0" dirty="0">
                <a:solidFill>
                  <a:srgbClr val="FFFF00"/>
                </a:solidFill>
              </a:rPr>
              <a:t>and </a:t>
            </a:r>
            <a:r>
              <a:rPr lang="en-US" sz="4000" b="1" spc="0" dirty="0" smtClean="0">
                <a:solidFill>
                  <a:srgbClr val="00B0F0"/>
                </a:solidFill>
              </a:rPr>
              <a:t>its </a:t>
            </a:r>
            <a:r>
              <a:rPr lang="en-US" sz="4000" b="1" spc="0" dirty="0">
                <a:solidFill>
                  <a:srgbClr val="00B0F0"/>
                </a:solidFill>
              </a:rPr>
              <a:t>devices </a:t>
            </a:r>
          </a:p>
        </p:txBody>
      </p:sp>
    </p:spTree>
    <p:extLst>
      <p:ext uri="{BB962C8B-B14F-4D97-AF65-F5344CB8AC3E}">
        <p14:creationId xmlns:p14="http://schemas.microsoft.com/office/powerpoint/2010/main" val="42881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7070" y="2554014"/>
            <a:ext cx="8629321" cy="3689131"/>
          </a:xfrm>
        </p:spPr>
        <p:txBody>
          <a:bodyPr>
            <a:noAutofit/>
          </a:bodyPr>
          <a:lstStyle/>
          <a:p>
            <a:r>
              <a:rPr lang="en-US" sz="3200" spc="0" dirty="0" smtClean="0">
                <a:solidFill>
                  <a:srgbClr val="FFFF00"/>
                </a:solidFill>
              </a:rPr>
              <a:t>Windows Server 8 is </a:t>
            </a:r>
            <a:r>
              <a:rPr lang="en-US" sz="3200" spc="0" dirty="0">
                <a:solidFill>
                  <a:srgbClr val="FFFF00"/>
                </a:solidFill>
              </a:rPr>
              <a:t>a great OS </a:t>
            </a:r>
            <a:br>
              <a:rPr lang="en-US" sz="3200" spc="0" dirty="0">
                <a:solidFill>
                  <a:srgbClr val="FFFF00"/>
                </a:solidFill>
              </a:rPr>
            </a:br>
            <a:r>
              <a:rPr lang="en-US" sz="3200" spc="0" dirty="0">
                <a:solidFill>
                  <a:srgbClr val="FFFF00"/>
                </a:solidFill>
              </a:rPr>
              <a:t>	</a:t>
            </a:r>
            <a:r>
              <a:rPr lang="en-US" sz="3200" spc="0" dirty="0" smtClean="0">
                <a:solidFill>
                  <a:srgbClr val="FFFF00"/>
                </a:solidFill>
              </a:rPr>
              <a:t>for </a:t>
            </a:r>
            <a:r>
              <a:rPr lang="en-US" sz="3200" b="1" spc="0" dirty="0" smtClean="0">
                <a:solidFill>
                  <a:srgbClr val="00B0F0"/>
                </a:solidFill>
              </a:rPr>
              <a:t>lots of servers </a:t>
            </a:r>
            <a:r>
              <a:rPr lang="en-US" sz="3200" spc="0" dirty="0">
                <a:solidFill>
                  <a:srgbClr val="FFFF00"/>
                </a:solidFill>
              </a:rPr>
              <a:t>and </a:t>
            </a:r>
            <a:r>
              <a:rPr lang="en-US" sz="3200" spc="0" dirty="0" smtClean="0">
                <a:solidFill>
                  <a:srgbClr val="FFFF00"/>
                </a:solidFill>
              </a:rPr>
              <a:t/>
            </a:r>
            <a:br>
              <a:rPr lang="en-US" sz="3200" spc="0" dirty="0" smtClean="0">
                <a:solidFill>
                  <a:srgbClr val="FFFF00"/>
                </a:solidFill>
              </a:rPr>
            </a:br>
            <a:r>
              <a:rPr lang="en-US" sz="3200" spc="0" dirty="0" smtClean="0">
                <a:solidFill>
                  <a:srgbClr val="FFFF00"/>
                </a:solidFill>
              </a:rPr>
              <a:t>	the </a:t>
            </a:r>
            <a:r>
              <a:rPr lang="en-US" sz="3200" b="1" spc="0" dirty="0">
                <a:solidFill>
                  <a:srgbClr val="00B0F0"/>
                </a:solidFill>
              </a:rPr>
              <a:t>devices </a:t>
            </a:r>
            <a:r>
              <a:rPr lang="en-US" sz="3200" b="1" spc="0" dirty="0" smtClean="0">
                <a:solidFill>
                  <a:srgbClr val="00B0F0"/>
                </a:solidFill>
              </a:rPr>
              <a:t>connecting </a:t>
            </a:r>
            <a:r>
              <a:rPr lang="en-US" sz="3200" spc="0" dirty="0" smtClean="0">
                <a:solidFill>
                  <a:srgbClr val="FFFF00"/>
                </a:solidFill>
              </a:rPr>
              <a:t>them</a:t>
            </a:r>
            <a:r>
              <a:rPr lang="en-US" sz="3200" b="1" spc="0" dirty="0" smtClean="0">
                <a:solidFill>
                  <a:srgbClr val="FFFF00"/>
                </a:solidFill>
              </a:rPr>
              <a:t/>
            </a:r>
            <a:br>
              <a:rPr lang="en-US" sz="3200" b="1" spc="0" dirty="0" smtClean="0">
                <a:solidFill>
                  <a:srgbClr val="FFFF00"/>
                </a:solidFill>
              </a:rPr>
            </a:br>
            <a:r>
              <a:rPr lang="en-US" sz="3200" b="1" spc="0" dirty="0" smtClean="0">
                <a:solidFill>
                  <a:srgbClr val="FFFF00"/>
                </a:solidFill>
              </a:rPr>
              <a:t>		</a:t>
            </a:r>
            <a:r>
              <a:rPr lang="en-US" sz="3200" spc="0" dirty="0" smtClean="0">
                <a:solidFill>
                  <a:srgbClr val="FFFF00"/>
                </a:solidFill>
              </a:rPr>
              <a:t>whether they are </a:t>
            </a:r>
            <a:r>
              <a:rPr lang="en-US" sz="3200" b="1" spc="0" dirty="0" smtClean="0">
                <a:solidFill>
                  <a:srgbClr val="00B0F0"/>
                </a:solidFill>
              </a:rPr>
              <a:t>physical </a:t>
            </a:r>
            <a:r>
              <a:rPr lang="en-US" sz="3200" spc="0" dirty="0" smtClean="0">
                <a:solidFill>
                  <a:srgbClr val="FFFF00"/>
                </a:solidFill>
              </a:rPr>
              <a:t>or</a:t>
            </a:r>
            <a:r>
              <a:rPr lang="en-US" sz="3200" b="1" spc="0" dirty="0" smtClean="0">
                <a:solidFill>
                  <a:srgbClr val="FFFF00"/>
                </a:solidFill>
              </a:rPr>
              <a:t> </a:t>
            </a:r>
            <a:r>
              <a:rPr lang="en-US" sz="3200" b="1" spc="0" dirty="0" smtClean="0">
                <a:solidFill>
                  <a:srgbClr val="00B0F0"/>
                </a:solidFill>
              </a:rPr>
              <a:t>virtual</a:t>
            </a:r>
            <a:r>
              <a:rPr lang="en-US" sz="3200" b="1" spc="0" dirty="0" smtClean="0">
                <a:solidFill>
                  <a:srgbClr val="FFFF00"/>
                </a:solidFill>
              </a:rPr>
              <a:t/>
            </a:r>
            <a:br>
              <a:rPr lang="en-US" sz="3200" b="1" spc="0" dirty="0" smtClean="0">
                <a:solidFill>
                  <a:srgbClr val="FFFF00"/>
                </a:solidFill>
              </a:rPr>
            </a:br>
            <a:r>
              <a:rPr lang="en-US" sz="3200" b="1" spc="0" dirty="0" smtClean="0">
                <a:solidFill>
                  <a:srgbClr val="FFFF00"/>
                </a:solidFill>
              </a:rPr>
              <a:t>		</a:t>
            </a:r>
            <a:r>
              <a:rPr lang="en-US" sz="3200" spc="0" dirty="0" smtClean="0">
                <a:solidFill>
                  <a:srgbClr val="FFFF00"/>
                </a:solidFill>
              </a:rPr>
              <a:t>whether </a:t>
            </a:r>
            <a:r>
              <a:rPr lang="en-US" sz="3200" spc="0" dirty="0">
                <a:solidFill>
                  <a:srgbClr val="FFFF00"/>
                </a:solidFill>
              </a:rPr>
              <a:t>they are </a:t>
            </a:r>
            <a:r>
              <a:rPr lang="en-US" sz="3200" b="1" spc="0" dirty="0">
                <a:solidFill>
                  <a:srgbClr val="00B0F0"/>
                </a:solidFill>
              </a:rPr>
              <a:t>on-premise</a:t>
            </a:r>
            <a:r>
              <a:rPr lang="en-US" sz="3200" spc="0" dirty="0">
                <a:solidFill>
                  <a:srgbClr val="00B0F0"/>
                </a:solidFill>
              </a:rPr>
              <a:t> </a:t>
            </a:r>
            <a:r>
              <a:rPr lang="en-US" sz="3200" spc="0" dirty="0">
                <a:solidFill>
                  <a:srgbClr val="FFFF00"/>
                </a:solidFill>
              </a:rPr>
              <a:t>or </a:t>
            </a:r>
            <a:r>
              <a:rPr lang="en-US" sz="3200" b="1" spc="0" dirty="0">
                <a:solidFill>
                  <a:srgbClr val="00B0F0"/>
                </a:solidFill>
              </a:rPr>
              <a:t>off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spc="0" dirty="0" smtClean="0">
                <a:solidFill>
                  <a:srgbClr val="FFFF00"/>
                </a:solidFill>
              </a:rPr>
              <a:t>And </a:t>
            </a:r>
            <a:r>
              <a:rPr lang="en-US" sz="3200" b="1" spc="0" dirty="0" smtClean="0">
                <a:solidFill>
                  <a:srgbClr val="00B0F0"/>
                </a:solidFill>
              </a:rPr>
              <a:t>secure, robust multi-machine automation</a:t>
            </a:r>
            <a:r>
              <a:rPr lang="en-US" sz="3200" spc="0" dirty="0" smtClean="0">
                <a:solidFill>
                  <a:srgbClr val="00B0F0"/>
                </a:solidFill>
              </a:rPr>
              <a:t> </a:t>
            </a:r>
            <a:r>
              <a:rPr lang="en-US" sz="3200" spc="0" dirty="0" smtClean="0">
                <a:solidFill>
                  <a:srgbClr val="FFFF00"/>
                </a:solidFill>
              </a:rPr>
              <a:t>is at the heart of Windows Server 8</a:t>
            </a:r>
            <a:endParaRPr lang="en-US" sz="3200" spc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727664" y="844109"/>
            <a:ext cx="6795708" cy="13786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3200" b="0" i="0" kern="1200">
                <a:solidFill>
                  <a:srgbClr val="F2F2F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2F2F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chemeClr val="accent1">
                    <a:lumMod val="10000"/>
                  </a:schemeClr>
                </a:solidFill>
              </a:rPr>
              <a:t>Automation</a:t>
            </a:r>
            <a:endParaRPr lang="en-US" sz="8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501574" y="2831068"/>
            <a:ext cx="23880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&gt;2330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</a:rPr>
              <a:t>C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mdlets</a:t>
            </a:r>
            <a:endParaRPr lang="en-US" sz="24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246366" y="502348"/>
            <a:ext cx="27603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Robust Connections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305858" y="2215131"/>
            <a:ext cx="35739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PowerShell V3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45231" y="2215131"/>
            <a:ext cx="43198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WMI V2 Provider Model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12724" y="3886886"/>
            <a:ext cx="39847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Supports latest CIM and WSMAN standards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762124" y="5483525"/>
            <a:ext cx="28897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Secure Multi-machine Workflows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94181" y="3378792"/>
            <a:ext cx="4329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Remote Role Install &amp;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Config</a:t>
            </a:r>
            <a:endParaRPr lang="en-US" sz="24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204458" y="2861473"/>
            <a:ext cx="3732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Task Scheduler Cmdlets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668676" y="4775368"/>
            <a:ext cx="20435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Fast scripts using DLR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283515" y="4301165"/>
            <a:ext cx="30582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Simplified Script Authoring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044412" y="5695292"/>
            <a:ext cx="484524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New WMI Providers for security, storage, networking, virtualization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28748" y="351667"/>
            <a:ext cx="43361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Multi-Machine Server Manager</a:t>
            </a:r>
          </a:p>
        </p:txBody>
      </p:sp>
    </p:spTree>
    <p:extLst>
      <p:ext uri="{BB962C8B-B14F-4D97-AF65-F5344CB8AC3E}">
        <p14:creationId xmlns:p14="http://schemas.microsoft.com/office/powerpoint/2010/main" val="16475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PowerShell V3 Features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2840"/>
            <a:ext cx="8515350" cy="54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Windows Server 8 will be the </a:t>
            </a:r>
            <a:r>
              <a:rPr lang="en-US" b="1" dirty="0">
                <a:solidFill>
                  <a:srgbClr val="00B0F0"/>
                </a:solidFill>
              </a:rPr>
              <a:t>easiest OS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b="1" dirty="0">
                <a:solidFill>
                  <a:srgbClr val="00B0F0"/>
                </a:solidFill>
              </a:rPr>
              <a:t>automate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To build </a:t>
            </a:r>
            <a:r>
              <a:rPr lang="en-US" dirty="0" smtClean="0">
                <a:solidFill>
                  <a:srgbClr val="FFFF00"/>
                </a:solidFill>
              </a:rPr>
              <a:t>public and </a:t>
            </a:r>
            <a:r>
              <a:rPr lang="en-US" b="1" dirty="0" smtClean="0">
                <a:solidFill>
                  <a:srgbClr val="00B0F0"/>
                </a:solidFill>
              </a:rPr>
              <a:t>private </a:t>
            </a:r>
            <a:r>
              <a:rPr lang="en-US" b="1" dirty="0">
                <a:solidFill>
                  <a:srgbClr val="00B0F0"/>
                </a:solidFill>
              </a:rPr>
              <a:t>clouds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deliver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highly differentiated IT</a:t>
            </a:r>
          </a:p>
        </p:txBody>
      </p:sp>
    </p:spTree>
    <p:extLst>
      <p:ext uri="{BB962C8B-B14F-4D97-AF65-F5344CB8AC3E}">
        <p14:creationId xmlns:p14="http://schemas.microsoft.com/office/powerpoint/2010/main" val="28751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Upgrade to the latest versions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Invest </a:t>
            </a:r>
            <a:r>
              <a:rPr lang="en-US" dirty="0">
                <a:solidFill>
                  <a:srgbClr val="FFFF00"/>
                </a:solidFill>
              </a:rPr>
              <a:t>in automation </a:t>
            </a:r>
            <a:r>
              <a:rPr lang="en-US" dirty="0" smtClean="0">
                <a:solidFill>
                  <a:srgbClr val="FFFF00"/>
                </a:solidFill>
              </a:rPr>
              <a:t>skills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Engage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0243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 txBox="1">
            <a:spLocks/>
          </p:cNvSpPr>
          <p:nvPr/>
        </p:nvSpPr>
        <p:spPr>
          <a:xfrm>
            <a:off x="1371601" y="2859853"/>
            <a:ext cx="6400800" cy="189277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2pPr algn="ctr">
              <a:buNone/>
              <a:defRPr sz="2400" i="1"/>
            </a:lvl2pPr>
          </a:lstStyle>
          <a:p>
            <a:pPr marL="742950" lvl="1" indent="-285750">
              <a:spcBef>
                <a:spcPct val="20000"/>
              </a:spcBef>
            </a:pPr>
            <a:r>
              <a:rPr lang="en-US" sz="4400" b="1" i="0" dirty="0" smtClean="0">
                <a:solidFill>
                  <a:srgbClr val="F2F2F2"/>
                </a:solidFill>
                <a:latin typeface="Arial"/>
                <a:cs typeface="Arial"/>
              </a:rPr>
              <a:t>Thank you.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Feedback is Important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Please fill out a session evaluation form drop it off at the conference registration desk.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MVP Summit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Real clouds </a:t>
            </a:r>
            <a:r>
              <a:rPr lang="en-US" dirty="0" smtClean="0">
                <a:solidFill>
                  <a:srgbClr val="FFFF00"/>
                </a:solidFill>
              </a:rPr>
              <a:t>are fuzzy, ill-defined and shifting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With no crisp edges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And hard to get in focus.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So is </a:t>
            </a:r>
            <a:r>
              <a:rPr lang="en-US" b="1" dirty="0" smtClean="0">
                <a:solidFill>
                  <a:srgbClr val="00B0F0"/>
                </a:solidFill>
              </a:rPr>
              <a:t>cloud computing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8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A2A2A2"/>
      </a:dk1>
      <a:lt1>
        <a:srgbClr val="F8F8F8"/>
      </a:lt1>
      <a:dk2>
        <a:srgbClr val="969696"/>
      </a:dk2>
      <a:lt2>
        <a:srgbClr val="FFCC00"/>
      </a:lt2>
      <a:accent1>
        <a:srgbClr val="C4D8DA"/>
      </a:accent1>
      <a:accent2>
        <a:srgbClr val="FF9933"/>
      </a:accent2>
      <a:accent3>
        <a:srgbClr val="C9C9C9"/>
      </a:accent3>
      <a:accent4>
        <a:srgbClr val="D4D4D4"/>
      </a:accent4>
      <a:accent5>
        <a:srgbClr val="DEE9EA"/>
      </a:accent5>
      <a:accent6>
        <a:srgbClr val="E78A2D"/>
      </a:accent6>
      <a:hlink>
        <a:srgbClr val="FFCC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BEC53B"/>
        </a:dk1>
        <a:lt1>
          <a:srgbClr val="F8F8F8"/>
        </a:lt1>
        <a:dk2>
          <a:srgbClr val="111111"/>
        </a:dk2>
        <a:lt2>
          <a:srgbClr val="FFFF66"/>
        </a:lt2>
        <a:accent1>
          <a:srgbClr val="BBE0E3"/>
        </a:accent1>
        <a:accent2>
          <a:srgbClr val="FF9933"/>
        </a:accent2>
        <a:accent3>
          <a:srgbClr val="AAAAAA"/>
        </a:accent3>
        <a:accent4>
          <a:srgbClr val="D4D4D4"/>
        </a:accent4>
        <a:accent5>
          <a:srgbClr val="DAEDEF"/>
        </a:accent5>
        <a:accent6>
          <a:srgbClr val="E78A2D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BEC53B"/>
        </a:dk1>
        <a:lt1>
          <a:srgbClr val="F8F8F8"/>
        </a:lt1>
        <a:dk2>
          <a:srgbClr val="C0C0C0"/>
        </a:dk2>
        <a:lt2>
          <a:srgbClr val="FFFF66"/>
        </a:lt2>
        <a:accent1>
          <a:srgbClr val="BBE0E3"/>
        </a:accent1>
        <a:accent2>
          <a:srgbClr val="FF9933"/>
        </a:accent2>
        <a:accent3>
          <a:srgbClr val="DCDCDC"/>
        </a:accent3>
        <a:accent4>
          <a:srgbClr val="D4D4D4"/>
        </a:accent4>
        <a:accent5>
          <a:srgbClr val="DAEDEF"/>
        </a:accent5>
        <a:accent6>
          <a:srgbClr val="E78A2D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BEC53B"/>
        </a:dk1>
        <a:lt1>
          <a:srgbClr val="F8F8F8"/>
        </a:lt1>
        <a:dk2>
          <a:srgbClr val="FF6600"/>
        </a:dk2>
        <a:lt2>
          <a:srgbClr val="FFFF66"/>
        </a:lt2>
        <a:accent1>
          <a:srgbClr val="BBE0E3"/>
        </a:accent1>
        <a:accent2>
          <a:srgbClr val="FF9933"/>
        </a:accent2>
        <a:accent3>
          <a:srgbClr val="FFB8AA"/>
        </a:accent3>
        <a:accent4>
          <a:srgbClr val="D4D4D4"/>
        </a:accent4>
        <a:accent5>
          <a:srgbClr val="DAEDEF"/>
        </a:accent5>
        <a:accent6>
          <a:srgbClr val="E78A2D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BEC53B"/>
        </a:dk1>
        <a:lt1>
          <a:srgbClr val="F8F8F8"/>
        </a:lt1>
        <a:dk2>
          <a:srgbClr val="FF6600"/>
        </a:dk2>
        <a:lt2>
          <a:srgbClr val="CC0000"/>
        </a:lt2>
        <a:accent1>
          <a:srgbClr val="BBE0E3"/>
        </a:accent1>
        <a:accent2>
          <a:srgbClr val="FF9933"/>
        </a:accent2>
        <a:accent3>
          <a:srgbClr val="FFB8AA"/>
        </a:accent3>
        <a:accent4>
          <a:srgbClr val="D4D4D4"/>
        </a:accent4>
        <a:accent5>
          <a:srgbClr val="DAEDEF"/>
        </a:accent5>
        <a:accent6>
          <a:srgbClr val="E78A2D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7640</TotalTime>
  <Words>1588</Words>
  <Application>Microsoft Office PowerPoint</Application>
  <PresentationFormat>On-screen Show (4:3)</PresentationFormat>
  <Paragraphs>373</Paragraphs>
  <Slides>78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Default Design</vt:lpstr>
      <vt:lpstr>1_Custom Design</vt:lpstr>
      <vt:lpstr>Custom Design</vt:lpstr>
      <vt:lpstr>Changing Datacenters,  Changing IT</vt:lpstr>
      <vt:lpstr>Reader’s Digest Version</vt:lpstr>
      <vt:lpstr>The Windows Server Business Server Hardware New Units Shipment</vt:lpstr>
      <vt:lpstr>The Evolution From Physical to Virtual Machines ’09-’13 CAGR</vt:lpstr>
      <vt:lpstr>The Changing Datacenter</vt:lpstr>
      <vt:lpstr>Lessons</vt:lpstr>
      <vt:lpstr>What is Cloud Computing?</vt:lpstr>
      <vt:lpstr>What is Cloud Computing?</vt:lpstr>
      <vt:lpstr>What is Cloud Computing?</vt:lpstr>
      <vt:lpstr>What is Cloud Computing?</vt:lpstr>
      <vt:lpstr>What is Cloud Computing?</vt:lpstr>
      <vt:lpstr>What is Cloud Computing?</vt:lpstr>
      <vt:lpstr>What is Cloud Computing?</vt:lpstr>
      <vt:lpstr>Cloud: IT as a Service</vt:lpstr>
      <vt:lpstr>Cloud: IT as a Service</vt:lpstr>
      <vt:lpstr>Cloud: IT as a Service</vt:lpstr>
      <vt:lpstr>Cloud: IT as a Service</vt:lpstr>
      <vt:lpstr>Cloud? What Cloud?</vt:lpstr>
      <vt:lpstr>Cloud, What Cloud?</vt:lpstr>
      <vt:lpstr>Cloud? What Cloud?</vt:lpstr>
      <vt:lpstr>Cloud? What Cloud?</vt:lpstr>
      <vt:lpstr>Cloud? What Cloud?</vt:lpstr>
      <vt:lpstr>Reality Check</vt:lpstr>
      <vt:lpstr>Quintessence</vt:lpstr>
      <vt:lpstr>Quintessence</vt:lpstr>
      <vt:lpstr>Quintessence</vt:lpstr>
      <vt:lpstr>Economics Matter</vt:lpstr>
      <vt:lpstr>Economics Matter</vt:lpstr>
      <vt:lpstr>Economics Matter</vt:lpstr>
      <vt:lpstr>Economics Matter</vt:lpstr>
      <vt:lpstr>Economics Matter</vt:lpstr>
      <vt:lpstr>Economics Matter</vt:lpstr>
      <vt:lpstr>Economics Matter</vt:lpstr>
      <vt:lpstr>Size Matters in Economics*</vt:lpstr>
      <vt:lpstr>PowerPoint Presentation</vt:lpstr>
      <vt:lpstr>PowerPoint Presentation</vt:lpstr>
      <vt:lpstr>What then must we do?*</vt:lpstr>
      <vt:lpstr>Automation is the Heart of Cloud</vt:lpstr>
      <vt:lpstr>Automation is the Heart of Cloud</vt:lpstr>
      <vt:lpstr>Automation enables the public cloud business model </vt:lpstr>
      <vt:lpstr>Public Cloud Business Model</vt:lpstr>
      <vt:lpstr>Automation enables the public cloud business model                 AND . . . . </vt:lpstr>
      <vt:lpstr>AND…</vt:lpstr>
      <vt:lpstr>Public cloud still needs local admins</vt:lpstr>
      <vt:lpstr>Automation enables the public cloud business model                 BUT . . . . </vt:lpstr>
      <vt:lpstr>It is optimized to deliver a relatively  small set of standardized scenarios</vt:lpstr>
      <vt:lpstr>Why?</vt:lpstr>
      <vt:lpstr>Sound familiar?</vt:lpstr>
      <vt:lpstr>PowerPoint Presentation</vt:lpstr>
      <vt:lpstr>Is this the end of local servers and admins?</vt:lpstr>
      <vt:lpstr>McDonalds  verses  tailored clothing</vt:lpstr>
      <vt:lpstr>PowerPoint Presentation</vt:lpstr>
      <vt:lpstr>PowerPoint Presentation</vt:lpstr>
      <vt:lpstr>PowerPoint Presentation</vt:lpstr>
      <vt:lpstr>PowerPoint Presentation</vt:lpstr>
      <vt:lpstr>Highly Differentiated IT</vt:lpstr>
      <vt:lpstr>Highly Differentiated IT</vt:lpstr>
      <vt:lpstr>Highly Differentiated IT</vt:lpstr>
      <vt:lpstr>Highly Differentiated IT</vt:lpstr>
      <vt:lpstr>Highly Differentiated IT</vt:lpstr>
      <vt:lpstr>Highly Differentiated IT</vt:lpstr>
      <vt:lpstr>Ok – so how do we do that?</vt:lpstr>
      <vt:lpstr>Highly Differentiated IT</vt:lpstr>
      <vt:lpstr>Automation enables the public cloud business model                 AND . . . . Automation enables  highly differentiated IT  </vt:lpstr>
      <vt:lpstr>The Good News</vt:lpstr>
      <vt:lpstr>Automation == PowerShell</vt:lpstr>
      <vt:lpstr>PowerShell</vt:lpstr>
      <vt:lpstr>Success Stories</vt:lpstr>
      <vt:lpstr>But wait – it gets even better</vt:lpstr>
      <vt:lpstr>In the past,    Windows Server has been a great OS   for a server and its devices </vt:lpstr>
      <vt:lpstr>Windows Server 8 is a great OS   for lots of servers and   the devices connecting them   whether they are physical or virtual   whether they are on-premise or off </vt:lpstr>
      <vt:lpstr>And secure, robust multi-machine automation is at the heart of Windows Server 8</vt:lpstr>
      <vt:lpstr>PowerPoint Presentation</vt:lpstr>
      <vt:lpstr>PowerShell V3 Features</vt:lpstr>
      <vt:lpstr>Economics Matter</vt:lpstr>
      <vt:lpstr>Call to Action</vt:lpstr>
      <vt:lpstr>PowerPoint Presentation</vt:lpstr>
      <vt:lpstr>Your Feedback is Important</vt:lpstr>
    </vt:vector>
  </TitlesOfParts>
  <Company>Tech Conferences,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2009 Connections Conference Template</dc:title>
  <dc:creator>Erik Ruthruff</dc:creator>
  <cp:lastModifiedBy>Jeffrey Snover</cp:lastModifiedBy>
  <cp:revision>113</cp:revision>
  <dcterms:created xsi:type="dcterms:W3CDTF">2003-02-03T22:16:31Z</dcterms:created>
  <dcterms:modified xsi:type="dcterms:W3CDTF">2011-11-02T03:03:20Z</dcterms:modified>
</cp:coreProperties>
</file>